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tags/tag3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handoutMasterIdLst>
    <p:handoutMasterId r:id="rId49"/>
  </p:handoutMasterIdLst>
  <p:sldIdLst>
    <p:sldId id="256" r:id="rId2"/>
    <p:sldId id="8593" r:id="rId3"/>
    <p:sldId id="9128" r:id="rId4"/>
    <p:sldId id="9129" r:id="rId5"/>
    <p:sldId id="9908" r:id="rId6"/>
    <p:sldId id="9935" r:id="rId7"/>
    <p:sldId id="9913" r:id="rId8"/>
    <p:sldId id="10464" r:id="rId9"/>
    <p:sldId id="10465" r:id="rId10"/>
    <p:sldId id="10376" r:id="rId11"/>
    <p:sldId id="10466" r:id="rId12"/>
    <p:sldId id="10378" r:id="rId13"/>
    <p:sldId id="10379" r:id="rId14"/>
    <p:sldId id="10380" r:id="rId15"/>
    <p:sldId id="10381" r:id="rId16"/>
    <p:sldId id="10467" r:id="rId17"/>
    <p:sldId id="10468" r:id="rId18"/>
    <p:sldId id="10469" r:id="rId19"/>
    <p:sldId id="10470" r:id="rId20"/>
    <p:sldId id="10472" r:id="rId21"/>
    <p:sldId id="10475" r:id="rId22"/>
    <p:sldId id="10476" r:id="rId23"/>
    <p:sldId id="9909" r:id="rId24"/>
    <p:sldId id="10481" r:id="rId25"/>
    <p:sldId id="9010" r:id="rId26"/>
    <p:sldId id="10482" r:id="rId27"/>
    <p:sldId id="10477" r:id="rId28"/>
    <p:sldId id="10478" r:id="rId29"/>
    <p:sldId id="10479" r:id="rId30"/>
    <p:sldId id="9912" r:id="rId31"/>
    <p:sldId id="10480" r:id="rId32"/>
    <p:sldId id="10383" r:id="rId33"/>
    <p:sldId id="10483" r:id="rId34"/>
    <p:sldId id="10484" r:id="rId35"/>
    <p:sldId id="8844" r:id="rId36"/>
    <p:sldId id="8845" r:id="rId37"/>
    <p:sldId id="8856" r:id="rId38"/>
    <p:sldId id="8857" r:id="rId39"/>
    <p:sldId id="8858" r:id="rId40"/>
    <p:sldId id="8859" r:id="rId41"/>
    <p:sldId id="8860" r:id="rId42"/>
    <p:sldId id="8861" r:id="rId43"/>
    <p:sldId id="8862" r:id="rId44"/>
    <p:sldId id="8863" r:id="rId45"/>
    <p:sldId id="9103" r:id="rId46"/>
    <p:sldId id="8899" r:id="rId4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93" autoAdjust="0"/>
    <p:restoredTop sz="94677"/>
  </p:normalViewPr>
  <p:slideViewPr>
    <p:cSldViewPr snapToGrid="0" snapToObjects="1">
      <p:cViewPr varScale="1">
        <p:scale>
          <a:sx n="86" d="100"/>
          <a:sy n="86" d="100"/>
        </p:scale>
        <p:origin x="66" y="2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44430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74553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4151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9530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2334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5992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4772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pic>
        <p:nvPicPr>
          <p:cNvPr id="42" name="图片 41">
            <a:extLst>
              <a:ext uri="{FF2B5EF4-FFF2-40B4-BE49-F238E27FC236}">
                <a16:creationId xmlns:a16="http://schemas.microsoft.com/office/drawing/2014/main" id="{A95C83DA-E3C1-4E08-BB1B-0855A99F6E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54952" y="220395"/>
            <a:ext cx="2540131" cy="812842"/>
          </a:xfrm>
          <a:prstGeom prst="rect">
            <a:avLst/>
          </a:prstGeom>
        </p:spPr>
      </p:pic>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t>‹#›</a:t>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t>2/24/2022</a:t>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t>‹#›</a:t>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p>
          <a:p>
            <a:pPr lvl="0"/>
            <a:r>
              <a:rPr lang="zh-CN" altLang="en-US" dirty="0"/>
              <a:t>点击此处添加副标题</a:t>
            </a:r>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pic>
        <p:nvPicPr>
          <p:cNvPr id="5" name="图片 4">
            <a:extLst>
              <a:ext uri="{FF2B5EF4-FFF2-40B4-BE49-F238E27FC236}">
                <a16:creationId xmlns:a16="http://schemas.microsoft.com/office/drawing/2014/main" id="{7BC68052-0FB8-4512-8F0B-1564882F60B9}"/>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354952" y="220395"/>
            <a:ext cx="2540131" cy="8128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16.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1.bin"/><Relationship Id="rId4"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2.xml"/><Relationship Id="rId7" Type="http://schemas.openxmlformats.org/officeDocument/2006/relationships/image" Target="../media/image31.w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3.png"/><Relationship Id="rId10" Type="http://schemas.openxmlformats.org/officeDocument/2006/relationships/image" Target="../media/image34.png"/><Relationship Id="rId4" Type="http://schemas.openxmlformats.org/officeDocument/2006/relationships/notesSlide" Target="../notesSlides/notesSlide9.xml"/><Relationship Id="rId9" Type="http://schemas.openxmlformats.org/officeDocument/2006/relationships/image" Target="../media/image32.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40.wmf"/><Relationship Id="rId3" Type="http://schemas.openxmlformats.org/officeDocument/2006/relationships/tags" Target="../tags/tag30.xml"/><Relationship Id="rId7" Type="http://schemas.openxmlformats.org/officeDocument/2006/relationships/image" Target="../media/image37.wmf"/><Relationship Id="rId12" Type="http://schemas.openxmlformats.org/officeDocument/2006/relationships/oleObject" Target="../embeddings/oleObject7.bin"/><Relationship Id="rId2" Type="http://schemas.openxmlformats.org/officeDocument/2006/relationships/tags" Target="../tags/tag29.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39.wmf"/><Relationship Id="rId5" Type="http://schemas.openxmlformats.org/officeDocument/2006/relationships/notesSlide" Target="../notesSlides/notesSlide13.xml"/><Relationship Id="rId15" Type="http://schemas.openxmlformats.org/officeDocument/2006/relationships/image" Target="../media/image41.wmf"/><Relationship Id="rId10" Type="http://schemas.openxmlformats.org/officeDocument/2006/relationships/oleObject" Target="../embeddings/oleObject6.bin"/><Relationship Id="rId4" Type="http://schemas.openxmlformats.org/officeDocument/2006/relationships/slideLayout" Target="../slideLayouts/slideLayout2.xml"/><Relationship Id="rId9" Type="http://schemas.openxmlformats.org/officeDocument/2006/relationships/image" Target="../media/image38.wmf"/><Relationship Id="rId1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12.bin"/><Relationship Id="rId18" Type="http://schemas.openxmlformats.org/officeDocument/2006/relationships/image" Target="../media/image43.wmf"/><Relationship Id="rId3" Type="http://schemas.openxmlformats.org/officeDocument/2006/relationships/tags" Target="../tags/tag32.xml"/><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40.wmf"/><Relationship Id="rId17" Type="http://schemas.openxmlformats.org/officeDocument/2006/relationships/oleObject" Target="../embeddings/oleObject14.bin"/><Relationship Id="rId2" Type="http://schemas.openxmlformats.org/officeDocument/2006/relationships/tags" Target="../tags/tag31.xml"/><Relationship Id="rId16" Type="http://schemas.openxmlformats.org/officeDocument/2006/relationships/image" Target="../media/image42.wmf"/><Relationship Id="rId20" Type="http://schemas.openxmlformats.org/officeDocument/2006/relationships/image" Target="../media/image44.wmf"/><Relationship Id="rId1" Type="http://schemas.openxmlformats.org/officeDocument/2006/relationships/vmlDrawing" Target="../drawings/vmlDrawing4.vml"/><Relationship Id="rId6" Type="http://schemas.openxmlformats.org/officeDocument/2006/relationships/notesSlide" Target="../notesSlides/notesSlide14.xml"/><Relationship Id="rId11" Type="http://schemas.openxmlformats.org/officeDocument/2006/relationships/oleObject" Target="../embeddings/oleObject11.bin"/><Relationship Id="rId5" Type="http://schemas.openxmlformats.org/officeDocument/2006/relationships/slideLayout" Target="../slideLayouts/slideLayout2.xml"/><Relationship Id="rId15" Type="http://schemas.openxmlformats.org/officeDocument/2006/relationships/oleObject" Target="../embeddings/oleObject13.bin"/><Relationship Id="rId10" Type="http://schemas.openxmlformats.org/officeDocument/2006/relationships/image" Target="../media/image39.wmf"/><Relationship Id="rId19" Type="http://schemas.openxmlformats.org/officeDocument/2006/relationships/oleObject" Target="../embeddings/oleObject15.bin"/><Relationship Id="rId4" Type="http://schemas.openxmlformats.org/officeDocument/2006/relationships/tags" Target="../tags/tag33.xml"/><Relationship Id="rId9" Type="http://schemas.openxmlformats.org/officeDocument/2006/relationships/oleObject" Target="../embeddings/oleObject10.bin"/><Relationship Id="rId14" Type="http://schemas.openxmlformats.org/officeDocument/2006/relationships/image" Target="../media/image41.wmf"/><Relationship Id="rId22" Type="http://schemas.openxmlformats.org/officeDocument/2006/relationships/image" Target="../media/image45.wmf"/></Relationships>
</file>

<file path=ppt/slides/_rels/slide41.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20.bin"/><Relationship Id="rId18" Type="http://schemas.openxmlformats.org/officeDocument/2006/relationships/image" Target="../media/image43.wmf"/><Relationship Id="rId3" Type="http://schemas.openxmlformats.org/officeDocument/2006/relationships/tags" Target="../tags/tag35.xml"/><Relationship Id="rId21" Type="http://schemas.openxmlformats.org/officeDocument/2006/relationships/oleObject" Target="../embeddings/oleObject24.bin"/><Relationship Id="rId7" Type="http://schemas.openxmlformats.org/officeDocument/2006/relationships/oleObject" Target="../embeddings/oleObject17.bin"/><Relationship Id="rId12" Type="http://schemas.openxmlformats.org/officeDocument/2006/relationships/image" Target="../media/image40.wmf"/><Relationship Id="rId17" Type="http://schemas.openxmlformats.org/officeDocument/2006/relationships/oleObject" Target="../embeddings/oleObject22.bin"/><Relationship Id="rId2" Type="http://schemas.openxmlformats.org/officeDocument/2006/relationships/tags" Target="../tags/tag34.xml"/><Relationship Id="rId16" Type="http://schemas.openxmlformats.org/officeDocument/2006/relationships/image" Target="../media/image42.wmf"/><Relationship Id="rId20" Type="http://schemas.openxmlformats.org/officeDocument/2006/relationships/image" Target="../media/image44.wmf"/><Relationship Id="rId1" Type="http://schemas.openxmlformats.org/officeDocument/2006/relationships/vmlDrawing" Target="../drawings/vmlDrawing5.vml"/><Relationship Id="rId6" Type="http://schemas.openxmlformats.org/officeDocument/2006/relationships/notesSlide" Target="../notesSlides/notesSlide15.xml"/><Relationship Id="rId11" Type="http://schemas.openxmlformats.org/officeDocument/2006/relationships/oleObject" Target="../embeddings/oleObject19.bin"/><Relationship Id="rId5" Type="http://schemas.openxmlformats.org/officeDocument/2006/relationships/slideLayout" Target="../slideLayouts/slideLayout2.xml"/><Relationship Id="rId15" Type="http://schemas.openxmlformats.org/officeDocument/2006/relationships/oleObject" Target="../embeddings/oleObject21.bin"/><Relationship Id="rId10" Type="http://schemas.openxmlformats.org/officeDocument/2006/relationships/image" Target="../media/image39.wmf"/><Relationship Id="rId19" Type="http://schemas.openxmlformats.org/officeDocument/2006/relationships/oleObject" Target="../embeddings/oleObject23.bin"/><Relationship Id="rId4" Type="http://schemas.openxmlformats.org/officeDocument/2006/relationships/tags" Target="../tags/tag36.xml"/><Relationship Id="rId9" Type="http://schemas.openxmlformats.org/officeDocument/2006/relationships/oleObject" Target="../embeddings/oleObject18.bin"/><Relationship Id="rId14" Type="http://schemas.openxmlformats.org/officeDocument/2006/relationships/image" Target="../media/image41.wmf"/><Relationship Id="rId22" Type="http://schemas.openxmlformats.org/officeDocument/2006/relationships/image" Target="../media/image45.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401954" y="1182370"/>
            <a:ext cx="4167662" cy="2387600"/>
          </a:xfrm>
          <a:prstGeom prst="rect">
            <a:avLst/>
          </a:prstGeom>
        </p:spPr>
        <p:txBody>
          <a:bodyPr>
            <a:normAutofit/>
          </a:bodyPr>
          <a:lstStyle/>
          <a:p>
            <a:pPr algn="l">
              <a:defRPr sz="4100">
                <a:solidFill>
                  <a:srgbClr val="C00000"/>
                </a:solidFill>
              </a:defRPr>
            </a:pPr>
            <a:r>
              <a:rPr lang="zh-CN" altLang="en-US" sz="3800" dirty="0">
                <a:ea typeface="宋体" panose="02010600030101010101" pitchFamily="2" charset="-122"/>
                <a:sym typeface="+mn-ea"/>
              </a:rPr>
              <a:t>银行客户认购产品预测</a:t>
            </a:r>
            <a:br>
              <a:rPr lang="en-US" altLang="zh-CN" sz="3800" dirty="0">
                <a:ea typeface="宋体" panose="02010600030101010101" pitchFamily="2" charset="-122"/>
                <a:sym typeface="+mn-ea"/>
              </a:rPr>
            </a:br>
            <a:r>
              <a:rPr lang="en-US" altLang="zh-CN" sz="3800" dirty="0">
                <a:ea typeface="宋体" panose="02010600030101010101" pitchFamily="2" charset="-122"/>
                <a:sym typeface="+mn-ea"/>
              </a:rPr>
              <a:t>Lesson 2</a:t>
            </a: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p>
          <a:p>
            <a:pPr algn="l">
              <a:defRPr sz="1800"/>
            </a:pPr>
            <a:r>
              <a:rPr dirty="0"/>
              <a:t>20</a:t>
            </a:r>
            <a:r>
              <a:rPr lang="en-US" dirty="0"/>
              <a:t>22</a:t>
            </a:r>
            <a:r>
              <a:rPr dirty="0"/>
              <a:t>.</a:t>
            </a:r>
            <a:r>
              <a:rPr lang="en-US" altLang="zh-CN" dirty="0"/>
              <a:t>2</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pic>
        <p:nvPicPr>
          <p:cNvPr id="10" name="图片 9">
            <a:extLst>
              <a:ext uri="{FF2B5EF4-FFF2-40B4-BE49-F238E27FC236}">
                <a16:creationId xmlns:a16="http://schemas.microsoft.com/office/drawing/2014/main" id="{FC36747B-721F-452C-B036-6C43AEAB5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4952" y="220395"/>
            <a:ext cx="2540131" cy="81284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a:t>
            </a:r>
            <a:endParaRPr lang="zh-CN" altLang="zh-CN" dirty="0"/>
          </a:p>
        </p:txBody>
      </p:sp>
      <p:sp>
        <p:nvSpPr>
          <p:cNvPr id="8" name="文本占位符 3">
            <a:extLst>
              <a:ext uri="{FF2B5EF4-FFF2-40B4-BE49-F238E27FC236}">
                <a16:creationId xmlns:a16="http://schemas.microsoft.com/office/drawing/2014/main" id="{C1F7ACB4-903D-48D6-B149-69B101BA97A9}"/>
              </a:ext>
            </a:extLst>
          </p:cNvPr>
          <p:cNvSpPr>
            <a:spLocks noGrp="1"/>
          </p:cNvSpPr>
          <p:nvPr>
            <p:ph type="body" idx="1"/>
          </p:nvPr>
        </p:nvSpPr>
        <p:spPr>
          <a:xfrm>
            <a:off x="551340" y="1455420"/>
            <a:ext cx="4630260" cy="4940935"/>
          </a:xfrm>
        </p:spPr>
        <p:txBody>
          <a:bodyPr>
            <a:noAutofit/>
          </a:bodyPr>
          <a:lstStyle/>
          <a:p>
            <a:pPr marL="0" indent="0">
              <a:lnSpc>
                <a:spcPct val="170000"/>
              </a:lnSpc>
              <a:buNone/>
            </a:pPr>
            <a:r>
              <a:rPr lang="en-US" altLang="zh-CN" sz="1800" dirty="0">
                <a:ea typeface="宋体" panose="02010600030101010101" pitchFamily="2" charset="-122"/>
                <a:sym typeface="+mn-ea"/>
              </a:rPr>
              <a:t>GBDT</a:t>
            </a:r>
            <a:r>
              <a:rPr lang="zh-CN" altLang="en-US" sz="1800" dirty="0">
                <a:ea typeface="宋体" panose="02010600030101010101" pitchFamily="2" charset="-122"/>
                <a:sym typeface="+mn-ea"/>
              </a:rPr>
              <a:t>的三种工程实现版本：</a:t>
            </a:r>
            <a:endParaRPr lang="en-US" altLang="zh-CN" sz="1800" dirty="0">
              <a:ea typeface="宋体" panose="02010600030101010101" pitchFamily="2" charset="-122"/>
              <a:sym typeface="+mn-ea"/>
            </a:endParaRPr>
          </a:p>
          <a:p>
            <a:pPr>
              <a:lnSpc>
                <a:spcPct val="170000"/>
              </a:lnSpc>
            </a:pPr>
            <a:r>
              <a:rPr lang="en-US" altLang="zh-CN" sz="1800" dirty="0" err="1">
                <a:ea typeface="宋体" panose="02010600030101010101" pitchFamily="2" charset="-122"/>
                <a:sym typeface="+mn-ea"/>
              </a:rPr>
              <a:t>XGBoost</a:t>
            </a:r>
            <a:r>
              <a:rPr lang="zh-CN" altLang="en-US" sz="1800" dirty="0">
                <a:ea typeface="宋体" panose="02010600030101010101" pitchFamily="2" charset="-122"/>
                <a:sym typeface="+mn-ea"/>
              </a:rPr>
              <a:t>，计算速度快，效果好，可用于分类和回归任务， </a:t>
            </a:r>
            <a:r>
              <a:rPr lang="en-US" altLang="zh-CN" sz="1800" dirty="0">
                <a:ea typeface="宋体" panose="02010600030101010101" pitchFamily="2" charset="-122"/>
                <a:sym typeface="+mn-ea"/>
              </a:rPr>
              <a:t>AI</a:t>
            </a:r>
            <a:r>
              <a:rPr lang="zh-CN" altLang="en-US" sz="1800" dirty="0">
                <a:ea typeface="宋体" panose="02010600030101010101" pitchFamily="2" charset="-122"/>
                <a:sym typeface="+mn-ea"/>
              </a:rPr>
              <a:t>大赛必备神器</a:t>
            </a:r>
            <a:endParaRPr lang="en-US" altLang="zh-CN" sz="1800" dirty="0">
              <a:ea typeface="宋体" panose="02010600030101010101" pitchFamily="2" charset="-122"/>
              <a:sym typeface="+mn-ea"/>
            </a:endParaRPr>
          </a:p>
          <a:p>
            <a:pPr>
              <a:lnSpc>
                <a:spcPct val="170000"/>
              </a:lnSpc>
            </a:pPr>
            <a:r>
              <a:rPr lang="en-US" altLang="zh-CN" sz="1800" dirty="0" err="1">
                <a:ea typeface="宋体" panose="02010600030101010101" pitchFamily="2" charset="-122"/>
                <a:sym typeface="+mn-ea"/>
              </a:rPr>
              <a:t>LightGBM</a:t>
            </a:r>
            <a:r>
              <a:rPr lang="zh-CN" altLang="en-US" sz="1800" dirty="0">
                <a:ea typeface="宋体" panose="02010600030101010101" pitchFamily="2" charset="-122"/>
                <a:sym typeface="+mn-ea"/>
              </a:rPr>
              <a:t>，训练速度和效率更快、使用内存更低、准确率更高、并且支持并行化学习与处理大规模数据</a:t>
            </a:r>
            <a:endParaRPr lang="en-US" altLang="zh-CN" sz="1800" dirty="0">
              <a:ea typeface="宋体" panose="02010600030101010101" pitchFamily="2" charset="-122"/>
              <a:sym typeface="+mn-ea"/>
            </a:endParaRPr>
          </a:p>
          <a:p>
            <a:pPr>
              <a:lnSpc>
                <a:spcPct val="170000"/>
              </a:lnSpc>
            </a:pPr>
            <a:r>
              <a:rPr lang="en-US" altLang="zh-CN" sz="1800" dirty="0" err="1">
                <a:ea typeface="宋体" panose="02010600030101010101" pitchFamily="2" charset="-122"/>
                <a:sym typeface="+mn-ea"/>
              </a:rPr>
              <a:t>Catboost</a:t>
            </a:r>
            <a:r>
              <a:rPr lang="zh-CN" altLang="en-US" sz="1800" dirty="0">
                <a:ea typeface="宋体" panose="02010600030101010101" pitchFamily="2" charset="-122"/>
                <a:sym typeface="+mn-ea"/>
              </a:rPr>
              <a:t>（ </a:t>
            </a:r>
            <a:r>
              <a:rPr lang="en-US" altLang="zh-CN" sz="1800" dirty="0">
                <a:ea typeface="宋体" panose="02010600030101010101" pitchFamily="2" charset="-122"/>
                <a:sym typeface="+mn-ea"/>
              </a:rPr>
              <a:t>Categorical </a:t>
            </a:r>
            <a:r>
              <a:rPr lang="en-US" altLang="zh-CN" sz="1800" dirty="0" err="1">
                <a:ea typeface="宋体" panose="02010600030101010101" pitchFamily="2" charset="-122"/>
                <a:sym typeface="+mn-ea"/>
              </a:rPr>
              <a:t>Features+Gradient</a:t>
            </a:r>
            <a:r>
              <a:rPr lang="en-US" altLang="zh-CN" sz="1800" dirty="0">
                <a:ea typeface="宋体" panose="02010600030101010101" pitchFamily="2" charset="-122"/>
                <a:sym typeface="+mn-ea"/>
              </a:rPr>
              <a:t> Boosting</a:t>
            </a:r>
            <a:r>
              <a:rPr lang="zh-CN" altLang="en-US" sz="1800" dirty="0">
                <a:ea typeface="宋体" panose="02010600030101010101" pitchFamily="2" charset="-122"/>
                <a:sym typeface="+mn-ea"/>
              </a:rPr>
              <a:t>）降低过拟合的同时保证所有数据集都可用于学习。性能卓越、鲁棒性与通用性更好，可以匹敌任何机器学习算法</a:t>
            </a:r>
          </a:p>
          <a:p>
            <a:pPr marL="0" indent="0">
              <a:lnSpc>
                <a:spcPct val="170000"/>
              </a:lnSpc>
              <a:buNone/>
            </a:pPr>
            <a:endParaRPr lang="zh-CN" altLang="en-US" sz="1800" dirty="0" err="1">
              <a:ea typeface="宋体" panose="02010600030101010101" pitchFamily="2" charset="-122"/>
              <a:sym typeface="+mn-ea"/>
            </a:endParaRPr>
          </a:p>
        </p:txBody>
      </p:sp>
      <p:graphicFrame>
        <p:nvGraphicFramePr>
          <p:cNvPr id="9" name="表格 8">
            <a:extLst>
              <a:ext uri="{FF2B5EF4-FFF2-40B4-BE49-F238E27FC236}">
                <a16:creationId xmlns:a16="http://schemas.microsoft.com/office/drawing/2014/main" id="{2C922484-EB11-4FC2-8495-0849CA018CE7}"/>
              </a:ext>
            </a:extLst>
          </p:cNvPr>
          <p:cNvGraphicFramePr/>
          <p:nvPr>
            <p:custDataLst>
              <p:tags r:id="rId1"/>
            </p:custDataLst>
          </p:nvPr>
        </p:nvGraphicFramePr>
        <p:xfrm>
          <a:off x="5336540" y="1773555"/>
          <a:ext cx="6750685" cy="3563620"/>
        </p:xfrm>
        <a:graphic>
          <a:graphicData uri="http://schemas.openxmlformats.org/drawingml/2006/table">
            <a:tbl>
              <a:tblPr firstRow="1" bandRow="1">
                <a:tableStyleId>{5C22544A-7EE6-4342-B048-85BDC9FD1C3A}</a:tableStyleId>
              </a:tblPr>
              <a:tblGrid>
                <a:gridCol w="762635">
                  <a:extLst>
                    <a:ext uri="{9D8B030D-6E8A-4147-A177-3AD203B41FA5}">
                      <a16:colId xmlns:a16="http://schemas.microsoft.com/office/drawing/2014/main" val="20000"/>
                    </a:ext>
                  </a:extLst>
                </a:gridCol>
                <a:gridCol w="1652270">
                  <a:extLst>
                    <a:ext uri="{9D8B030D-6E8A-4147-A177-3AD203B41FA5}">
                      <a16:colId xmlns:a16="http://schemas.microsoft.com/office/drawing/2014/main" val="20001"/>
                    </a:ext>
                  </a:extLst>
                </a:gridCol>
                <a:gridCol w="1059180">
                  <a:extLst>
                    <a:ext uri="{9D8B030D-6E8A-4147-A177-3AD203B41FA5}">
                      <a16:colId xmlns:a16="http://schemas.microsoft.com/office/drawing/2014/main" val="20002"/>
                    </a:ext>
                  </a:extLst>
                </a:gridCol>
                <a:gridCol w="974725">
                  <a:extLst>
                    <a:ext uri="{9D8B030D-6E8A-4147-A177-3AD203B41FA5}">
                      <a16:colId xmlns:a16="http://schemas.microsoft.com/office/drawing/2014/main" val="20003"/>
                    </a:ext>
                  </a:extLst>
                </a:gridCol>
                <a:gridCol w="1002665">
                  <a:extLst>
                    <a:ext uri="{9D8B030D-6E8A-4147-A177-3AD203B41FA5}">
                      <a16:colId xmlns:a16="http://schemas.microsoft.com/office/drawing/2014/main" val="20004"/>
                    </a:ext>
                  </a:extLst>
                </a:gridCol>
                <a:gridCol w="1299210">
                  <a:extLst>
                    <a:ext uri="{9D8B030D-6E8A-4147-A177-3AD203B41FA5}">
                      <a16:colId xmlns:a16="http://schemas.microsoft.com/office/drawing/2014/main" val="20005"/>
                    </a:ext>
                  </a:extLst>
                </a:gridCol>
              </a:tblGrid>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模型</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XGBoost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gridSpan="2">
                  <a:txBody>
                    <a:bodyPr/>
                    <a:lstStyle/>
                    <a:p>
                      <a:pPr algn="ctr">
                        <a:buNone/>
                      </a:pPr>
                      <a:r>
                        <a:rPr lang="en-US" sz="1400">
                          <a:solidFill>
                            <a:srgbClr val="000000"/>
                          </a:solidFill>
                          <a:latin typeface="宋体" panose="02010600030101010101" pitchFamily="2" charset="-122"/>
                        </a:rPr>
                        <a:t>LightGBM</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a:solidFill>
                        <a:schemeClr val="tx1"/>
                      </a:solidFill>
                      <a:prstDash val="solid"/>
                    </a:lnR>
                    <a:lnT w="12700" cap="flat">
                      <a:solidFill>
                        <a:schemeClr val="tx1"/>
                      </a:solidFill>
                      <a:prstDash val="solid"/>
                    </a:lnT>
                    <a:lnB w="12700" cap="flat">
                      <a:solidFill>
                        <a:schemeClr val="tx1"/>
                      </a:solidFill>
                      <a:prstDash val="solid"/>
                    </a:lnB>
                  </a:tcPr>
                </a:tc>
                <a:tc gridSpan="2">
                  <a:txBody>
                    <a:bodyPr/>
                    <a:lstStyle/>
                    <a:p>
                      <a:pPr algn="ctr">
                        <a:buNone/>
                      </a:pPr>
                      <a:r>
                        <a:rPr lang="en-US" sz="1400">
                          <a:solidFill>
                            <a:srgbClr val="000000"/>
                          </a:solidFill>
                          <a:latin typeface="宋体" panose="02010600030101010101" pitchFamily="2" charset="-122"/>
                        </a:rPr>
                        <a:t>CatBoost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cap="flat">
                      <a:solidFill>
                        <a:schemeClr val="tx1"/>
                      </a:solidFill>
                      <a:prstDash val="solid"/>
                    </a:lnR>
                    <a:lnT w="12700" cap="flat">
                      <a:solidFill>
                        <a:schemeClr val="tx1"/>
                      </a:solidFill>
                      <a:prstDash val="solid"/>
                    </a:lnT>
                    <a:lnB w="12700" cap="flat">
                      <a:solidFill>
                        <a:schemeClr val="tx1"/>
                      </a:solidFill>
                      <a:prstDash val="solid"/>
                    </a:lnB>
                  </a:tcPr>
                </a:tc>
                <a:extLst>
                  <a:ext uri="{0D108BD9-81ED-4DB2-BD59-A6C34878D82A}">
                    <a16:rowId xmlns:a16="http://schemas.microsoft.com/office/drawing/2014/main" val="10000"/>
                  </a:ext>
                </a:extLst>
              </a:tr>
              <a:tr h="1358900">
                <a:tc>
                  <a:txBody>
                    <a:bodyPr/>
                    <a:lstStyle/>
                    <a:p>
                      <a:pPr algn="ctr">
                        <a:buNone/>
                      </a:pPr>
                      <a:r>
                        <a:rPr lang="zh-CN" sz="1400">
                          <a:solidFill>
                            <a:srgbClr val="000000"/>
                          </a:solidFill>
                          <a:latin typeface="Arial" panose="020B0604020202020204" pitchFamily="34" charset="0"/>
                          <a:ea typeface="宋体" panose="02010600030101010101" pitchFamily="2" charset="-122"/>
                        </a:rPr>
                        <a:t>使用参数</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max_depth:50</a:t>
                      </a:r>
                    </a:p>
                    <a:p>
                      <a:pPr algn="ctr">
                        <a:buNone/>
                      </a:pPr>
                      <a:r>
                        <a:rPr lang="en-US" sz="1400">
                          <a:solidFill>
                            <a:srgbClr val="000000"/>
                          </a:solidFill>
                          <a:latin typeface="宋体" panose="02010600030101010101" pitchFamily="2" charset="-122"/>
                        </a:rPr>
                        <a:t>learning_rate:0.16</a:t>
                      </a:r>
                    </a:p>
                    <a:p>
                      <a:pPr algn="ctr">
                        <a:buNone/>
                      </a:pPr>
                      <a:r>
                        <a:rPr lang="en-US" sz="1400">
                          <a:solidFill>
                            <a:srgbClr val="000000"/>
                          </a:solidFill>
                          <a:latin typeface="宋体" panose="02010600030101010101" pitchFamily="2" charset="-122"/>
                        </a:rPr>
                        <a:t>min_child_weight:1</a:t>
                      </a:r>
                    </a:p>
                    <a:p>
                      <a:pPr algn="ctr">
                        <a:buNone/>
                      </a:pPr>
                      <a:r>
                        <a:rPr lang="en-US" sz="1400">
                          <a:solidFill>
                            <a:srgbClr val="000000"/>
                          </a:solidFill>
                          <a:latin typeface="宋体" panose="02010600030101010101" pitchFamily="2" charset="-122"/>
                        </a:rPr>
                        <a:t>n_estimators:200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gridSpan="2">
                  <a:txBody>
                    <a:bodyPr/>
                    <a:lstStyle/>
                    <a:p>
                      <a:pPr algn="ctr">
                        <a:buNone/>
                      </a:pPr>
                      <a:r>
                        <a:rPr lang="en-US" sz="1400">
                          <a:solidFill>
                            <a:srgbClr val="000000"/>
                          </a:solidFill>
                          <a:latin typeface="宋体" panose="02010600030101010101" pitchFamily="2" charset="-122"/>
                        </a:rPr>
                        <a:t>max_depth:50</a:t>
                      </a:r>
                    </a:p>
                    <a:p>
                      <a:pPr algn="ctr">
                        <a:buNone/>
                      </a:pPr>
                      <a:r>
                        <a:rPr lang="en-US" sz="1400">
                          <a:solidFill>
                            <a:srgbClr val="000000"/>
                          </a:solidFill>
                          <a:latin typeface="宋体" panose="02010600030101010101" pitchFamily="2" charset="-122"/>
                        </a:rPr>
                        <a:t>learning_rate:0.1</a:t>
                      </a:r>
                    </a:p>
                    <a:p>
                      <a:pPr algn="ctr">
                        <a:buNone/>
                      </a:pPr>
                      <a:r>
                        <a:rPr lang="en-US" sz="1400">
                          <a:solidFill>
                            <a:srgbClr val="000000"/>
                          </a:solidFill>
                          <a:latin typeface="宋体" panose="02010600030101010101" pitchFamily="2" charset="-122"/>
                        </a:rPr>
                        <a:t>num_leaves:900</a:t>
                      </a:r>
                    </a:p>
                    <a:p>
                      <a:pPr algn="ctr">
                        <a:buNone/>
                      </a:pPr>
                      <a:r>
                        <a:rPr lang="en-US" sz="1400">
                          <a:solidFill>
                            <a:srgbClr val="000000"/>
                          </a:solidFill>
                          <a:latin typeface="宋体" panose="02010600030101010101" pitchFamily="2" charset="-122"/>
                        </a:rPr>
                        <a:t>n_estimators:300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a:solidFill>
                        <a:schemeClr val="tx1"/>
                      </a:solidFill>
                      <a:prstDash val="solid"/>
                    </a:lnR>
                    <a:lnT w="12700" cap="flat">
                      <a:solidFill>
                        <a:schemeClr val="tx1"/>
                      </a:solidFill>
                      <a:prstDash val="solid"/>
                    </a:lnT>
                    <a:lnB w="12700" cap="flat">
                      <a:solidFill>
                        <a:schemeClr val="tx1"/>
                      </a:solidFill>
                      <a:prstDash val="solid"/>
                    </a:lnB>
                  </a:tcPr>
                </a:tc>
                <a:tc gridSpan="2">
                  <a:txBody>
                    <a:bodyPr/>
                    <a:lstStyle/>
                    <a:p>
                      <a:pPr algn="ctr">
                        <a:buNone/>
                      </a:pPr>
                      <a:r>
                        <a:rPr lang="en-US" sz="1400">
                          <a:solidFill>
                            <a:srgbClr val="000000"/>
                          </a:solidFill>
                          <a:latin typeface="宋体" panose="02010600030101010101" pitchFamily="2" charset="-122"/>
                        </a:rPr>
                        <a:t>max_depth:10</a:t>
                      </a:r>
                    </a:p>
                    <a:p>
                      <a:pPr algn="ctr">
                        <a:buNone/>
                      </a:pPr>
                      <a:r>
                        <a:rPr lang="en-US" sz="1400">
                          <a:solidFill>
                            <a:srgbClr val="000000"/>
                          </a:solidFill>
                          <a:latin typeface="宋体" panose="02010600030101010101" pitchFamily="2" charset="-122"/>
                        </a:rPr>
                        <a:t>learning_rate:0.15</a:t>
                      </a:r>
                    </a:p>
                    <a:p>
                      <a:pPr algn="ctr">
                        <a:buNone/>
                      </a:pPr>
                      <a:r>
                        <a:rPr lang="en-US" sz="1400">
                          <a:solidFill>
                            <a:srgbClr val="000000"/>
                          </a:solidFill>
                          <a:latin typeface="宋体" panose="02010600030101010101" pitchFamily="2" charset="-122"/>
                        </a:rPr>
                        <a:t>l2_leaf_reg=9</a:t>
                      </a:r>
                    </a:p>
                    <a:p>
                      <a:pPr algn="ctr">
                        <a:buNone/>
                      </a:pPr>
                      <a:r>
                        <a:rPr lang="en-US" sz="1400">
                          <a:solidFill>
                            <a:srgbClr val="000000"/>
                          </a:solidFill>
                          <a:latin typeface="宋体" panose="02010600030101010101" pitchFamily="2" charset="-122"/>
                        </a:rPr>
                        <a:t>iteration:500</a:t>
                      </a:r>
                    </a:p>
                    <a:p>
                      <a:pPr algn="ctr">
                        <a:buNone/>
                      </a:pPr>
                      <a:r>
                        <a:rPr lang="en-US" sz="1400">
                          <a:solidFill>
                            <a:srgbClr val="000000"/>
                          </a:solidFill>
                          <a:latin typeface="宋体" panose="02010600030101010101" pitchFamily="2" charset="-122"/>
                        </a:rPr>
                        <a:t>one_hot_max_size=50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cap="flat">
                      <a:solidFill>
                        <a:schemeClr val="tx1"/>
                      </a:solidFill>
                      <a:prstDash val="solid"/>
                    </a:lnR>
                    <a:lnT w="12700" cap="flat">
                      <a:solidFill>
                        <a:schemeClr val="tx1"/>
                      </a:solidFill>
                      <a:prstDash val="solid"/>
                    </a:lnT>
                    <a:lnB w="12700" cap="flat">
                      <a:solidFill>
                        <a:schemeClr val="tx1"/>
                      </a:solidFill>
                      <a:prstDash val="solid"/>
                    </a:lnB>
                  </a:tcPr>
                </a:tc>
                <a:extLst>
                  <a:ext uri="{0D108BD9-81ED-4DB2-BD59-A6C34878D82A}">
                    <a16:rowId xmlns:a16="http://schemas.microsoft.com/office/drawing/2014/main" val="10001"/>
                  </a:ext>
                </a:extLst>
              </a:tr>
              <a:tr h="419100">
                <a:tc rowSpan="2">
                  <a:txBody>
                    <a:bodyPr/>
                    <a:lstStyle/>
                    <a:p>
                      <a:pPr algn="ctr">
                        <a:buNone/>
                      </a:pPr>
                      <a:r>
                        <a:rPr lang="zh-CN" sz="1400">
                          <a:solidFill>
                            <a:srgbClr val="000000"/>
                          </a:solidFill>
                          <a:latin typeface="Arial" panose="020B0604020202020204" pitchFamily="34" charset="0"/>
                          <a:ea typeface="宋体" panose="02010600030101010101" pitchFamily="2" charset="-122"/>
                        </a:rPr>
                        <a:t>训练集AUC</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rowSpan="2">
                  <a:txBody>
                    <a:bodyPr/>
                    <a:lstStyle/>
                    <a:p>
                      <a:pPr algn="ctr">
                        <a:buNone/>
                      </a:pPr>
                      <a:r>
                        <a:rPr lang="en-US" sz="1400">
                          <a:solidFill>
                            <a:srgbClr val="000000"/>
                          </a:solidFill>
                          <a:latin typeface="宋体" panose="02010600030101010101" pitchFamily="2" charset="-122"/>
                        </a:rPr>
                        <a:t>0.999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没有使用分类特征索引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没有使用分类特征索引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419100">
                <a:tc vMerge="1">
                  <a:txBody>
                    <a:bodyPr/>
                    <a:lstStyle/>
                    <a:p>
                      <a:endParaRPr lang="zh-CN"/>
                    </a:p>
                  </a:txBody>
                  <a:tcPr>
                    <a:lnL w="12700">
                      <a:solidFill>
                        <a:schemeClr val="tx1"/>
                      </a:solidFill>
                      <a:prstDash val="solid"/>
                    </a:lnL>
                    <a:lnR w="12700">
                      <a:solidFill>
                        <a:schemeClr val="tx1"/>
                      </a:solidFill>
                      <a:prstDash val="solid"/>
                    </a:lnR>
                    <a:lnB w="12700" cap="flat">
                      <a:solidFill>
                        <a:schemeClr val="tx1"/>
                      </a:solidFill>
                      <a:prstDash val="solid"/>
                    </a:lnB>
                  </a:tcPr>
                </a:tc>
                <a:tc vMerge="1">
                  <a:txBody>
                    <a:bodyPr/>
                    <a:lstStyle/>
                    <a:p>
                      <a:endParaRPr lang="zh-CN"/>
                    </a:p>
                  </a:txBody>
                  <a:tcPr>
                    <a:lnL w="12700">
                      <a:solidFill>
                        <a:schemeClr val="tx1"/>
                      </a:solidFill>
                      <a:prstDash val="solid"/>
                    </a:lnL>
                    <a:lnR w="12700">
                      <a:solidFill>
                        <a:schemeClr val="tx1"/>
                      </a:solidFill>
                      <a:prstDash val="solid"/>
                    </a:lnR>
                    <a:lnB w="12700" cap="flat">
                      <a:solidFill>
                        <a:schemeClr val="tx1"/>
                      </a:solidFill>
                      <a:prstDash val="solid"/>
                    </a:lnB>
                  </a:tcPr>
                </a:tc>
                <a:tc>
                  <a:txBody>
                    <a:bodyPr/>
                    <a:lstStyle/>
                    <a:p>
                      <a:pPr algn="ctr">
                        <a:buNone/>
                      </a:pPr>
                      <a:r>
                        <a:rPr lang="en-US" sz="1400">
                          <a:solidFill>
                            <a:srgbClr val="000000"/>
                          </a:solidFill>
                          <a:latin typeface="宋体" panose="02010600030101010101" pitchFamily="2" charset="-122"/>
                        </a:rPr>
                        <a:t>0.992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0.999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0.842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0.887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测试集AUC</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0.789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0.785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0.772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0.752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0.816</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训练用时</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970秒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153秒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326秒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180秒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390秒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预测用时</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184秒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40秒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156秒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2秒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14秒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 name="文本框 9">
            <a:extLst>
              <a:ext uri="{FF2B5EF4-FFF2-40B4-BE49-F238E27FC236}">
                <a16:creationId xmlns:a16="http://schemas.microsoft.com/office/drawing/2014/main" id="{D0E61EC0-2336-420A-BC23-63BE5EF2EA5E}"/>
              </a:ext>
            </a:extLst>
          </p:cNvPr>
          <p:cNvSpPr txBox="1"/>
          <p:nvPr/>
        </p:nvSpPr>
        <p:spPr>
          <a:xfrm>
            <a:off x="6613525" y="5492115"/>
            <a:ext cx="4554855"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sz="1600" dirty="0">
                <a:ea typeface="宋体" panose="02010600030101010101" pitchFamily="2" charset="-122"/>
                <a:sym typeface="+mn-ea"/>
              </a:rPr>
              <a:t>三种模型在</a:t>
            </a:r>
            <a:r>
              <a:rPr lang="en-US" altLang="zh-CN" sz="1600" dirty="0">
                <a:ea typeface="宋体" panose="02010600030101010101" pitchFamily="2" charset="-122"/>
                <a:sym typeface="+mn-ea"/>
              </a:rPr>
              <a:t>flight-delays</a:t>
            </a:r>
            <a:r>
              <a:rPr lang="zh-CN" altLang="en-US" sz="1600" dirty="0">
                <a:ea typeface="宋体" panose="02010600030101010101" pitchFamily="2" charset="-122"/>
                <a:sym typeface="+mn-ea"/>
              </a:rPr>
              <a:t>预测中</a:t>
            </a:r>
            <a:r>
              <a:rPr lang="zh-CN" altLang="zh-CN" sz="1600" dirty="0">
                <a:ea typeface="宋体" panose="02010600030101010101" pitchFamily="2" charset="-122"/>
                <a:sym typeface="+mn-ea"/>
              </a:rPr>
              <a:t>的</a:t>
            </a:r>
            <a:r>
              <a:rPr sz="1600" dirty="0">
                <a:ea typeface="宋体" panose="02010600030101010101" pitchFamily="2" charset="-122"/>
                <a:sym typeface="+mn-ea"/>
              </a:rPr>
              <a:t>训练速度和准确度</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extLst>
      <p:ext uri="{BB962C8B-B14F-4D97-AF65-F5344CB8AC3E}">
        <p14:creationId xmlns:p14="http://schemas.microsoft.com/office/powerpoint/2010/main" val="380459780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LightGBM</a:t>
            </a:r>
            <a:endParaRPr lang="zh-CN" altLang="zh-CN" dirty="0"/>
          </a:p>
        </p:txBody>
      </p:sp>
      <p:sp>
        <p:nvSpPr>
          <p:cNvPr id="164" name="Content Placeholder 2"/>
          <p:cNvSpPr txBox="1">
            <a:spLocks noGrp="1"/>
          </p:cNvSpPr>
          <p:nvPr>
            <p:ph type="body" idx="1"/>
          </p:nvPr>
        </p:nvSpPr>
        <p:spPr>
          <a:xfrm>
            <a:off x="601980" y="1266622"/>
            <a:ext cx="6075911" cy="4385434"/>
          </a:xfrm>
          <a:prstGeom prst="rect">
            <a:avLst/>
          </a:prstGeom>
        </p:spPr>
        <p:txBody>
          <a:bodyPr>
            <a:noAutofit/>
          </a:bodyPr>
          <a:lstStyle/>
          <a:p>
            <a:pPr marL="0" indent="0">
              <a:lnSpc>
                <a:spcPct val="150000"/>
              </a:lnSpc>
              <a:buNone/>
            </a:pPr>
            <a:r>
              <a:rPr lang="en-US" altLang="zh-CN" sz="1600" dirty="0" err="1">
                <a:solidFill>
                  <a:schemeClr val="tx1"/>
                </a:solidFill>
              </a:rPr>
              <a:t>LGBMClassifier</a:t>
            </a:r>
            <a:r>
              <a:rPr lang="zh-CN" altLang="en-US" sz="1600" dirty="0">
                <a:solidFill>
                  <a:schemeClr val="tx1"/>
                </a:solidFill>
              </a:rPr>
              <a:t>经验参数</a:t>
            </a:r>
            <a:endParaRPr lang="en-US" altLang="zh-CN" sz="1600" dirty="0">
              <a:solidFill>
                <a:schemeClr val="tx1"/>
              </a:solidFill>
            </a:endParaRPr>
          </a:p>
          <a:p>
            <a:pPr marL="0" indent="0">
              <a:lnSpc>
                <a:spcPct val="150000"/>
              </a:lnSpc>
              <a:buNone/>
            </a:pPr>
            <a:r>
              <a:rPr lang="en-US" altLang="zh-CN" sz="1600" dirty="0">
                <a:solidFill>
                  <a:schemeClr val="tx1"/>
                </a:solidFill>
              </a:rPr>
              <a:t>import </a:t>
            </a:r>
            <a:r>
              <a:rPr lang="en-US" altLang="zh-CN" sz="1600" dirty="0" err="1">
                <a:solidFill>
                  <a:schemeClr val="tx1"/>
                </a:solidFill>
              </a:rPr>
              <a:t>lightgbm</a:t>
            </a:r>
            <a:r>
              <a:rPr lang="en-US" altLang="zh-CN" sz="1600" dirty="0">
                <a:solidFill>
                  <a:schemeClr val="tx1"/>
                </a:solidFill>
              </a:rPr>
              <a:t> as </a:t>
            </a:r>
            <a:r>
              <a:rPr lang="en-US" altLang="zh-CN" sz="1600" dirty="0" err="1">
                <a:solidFill>
                  <a:schemeClr val="tx1"/>
                </a:solidFill>
              </a:rPr>
              <a:t>lgb</a:t>
            </a:r>
            <a:endParaRPr lang="en-US" altLang="zh-CN" sz="1600" dirty="0">
              <a:solidFill>
                <a:schemeClr val="tx1"/>
              </a:solidFill>
            </a:endParaRPr>
          </a:p>
          <a:p>
            <a:pPr marL="0" indent="0">
              <a:lnSpc>
                <a:spcPct val="150000"/>
              </a:lnSpc>
              <a:buNone/>
            </a:pPr>
            <a:r>
              <a:rPr lang="en-US" altLang="zh-CN" sz="1600" dirty="0" err="1">
                <a:solidFill>
                  <a:schemeClr val="tx1"/>
                </a:solidFill>
              </a:rPr>
              <a:t>model_lgb</a:t>
            </a:r>
            <a:r>
              <a:rPr lang="en-US" altLang="zh-CN" sz="1600" dirty="0">
                <a:solidFill>
                  <a:schemeClr val="tx1"/>
                </a:solidFill>
              </a:rPr>
              <a:t> = </a:t>
            </a:r>
            <a:r>
              <a:rPr lang="en-US" altLang="zh-CN" sz="1600" dirty="0" err="1">
                <a:solidFill>
                  <a:schemeClr val="tx1"/>
                </a:solidFill>
              </a:rPr>
              <a:t>lgb.LGBMClassifier</a:t>
            </a:r>
            <a:r>
              <a:rPr lang="en-US" altLang="zh-CN" sz="1600" dirty="0">
                <a:solidFill>
                  <a:schemeClr val="tx1"/>
                </a:solidFill>
              </a:rPr>
              <a:t>(</a:t>
            </a:r>
          </a:p>
          <a:p>
            <a:pPr marL="0" indent="0">
              <a:lnSpc>
                <a:spcPct val="150000"/>
              </a:lnSpc>
              <a:buNone/>
            </a:pPr>
            <a:r>
              <a:rPr lang="en-US" altLang="zh-CN" sz="1600" dirty="0">
                <a:solidFill>
                  <a:schemeClr val="tx1"/>
                </a:solidFill>
              </a:rPr>
              <a:t>            </a:t>
            </a:r>
            <a:r>
              <a:rPr lang="en-US" altLang="zh-CN" sz="1600" dirty="0" err="1">
                <a:solidFill>
                  <a:schemeClr val="tx1"/>
                </a:solidFill>
              </a:rPr>
              <a:t>num_leaves</a:t>
            </a:r>
            <a:r>
              <a:rPr lang="en-US" altLang="zh-CN" sz="1600" dirty="0">
                <a:solidFill>
                  <a:schemeClr val="tx1"/>
                </a:solidFill>
              </a:rPr>
              <a:t>=2**5-1, </a:t>
            </a:r>
            <a:r>
              <a:rPr lang="en-US" altLang="zh-CN" sz="1600" dirty="0" err="1">
                <a:solidFill>
                  <a:schemeClr val="tx1"/>
                </a:solidFill>
              </a:rPr>
              <a:t>reg_alpha</a:t>
            </a:r>
            <a:r>
              <a:rPr lang="en-US" altLang="zh-CN" sz="1600" dirty="0">
                <a:solidFill>
                  <a:schemeClr val="tx1"/>
                </a:solidFill>
              </a:rPr>
              <a:t>=0.25, </a:t>
            </a:r>
            <a:r>
              <a:rPr lang="en-US" altLang="zh-CN" sz="1600" dirty="0" err="1">
                <a:solidFill>
                  <a:schemeClr val="tx1"/>
                </a:solidFill>
              </a:rPr>
              <a:t>reg_lambda</a:t>
            </a:r>
            <a:r>
              <a:rPr lang="en-US" altLang="zh-CN" sz="1600" dirty="0">
                <a:solidFill>
                  <a:schemeClr val="tx1"/>
                </a:solidFill>
              </a:rPr>
              <a:t>=0.25, objective='binary',</a:t>
            </a:r>
          </a:p>
          <a:p>
            <a:pPr marL="0" indent="0">
              <a:lnSpc>
                <a:spcPct val="150000"/>
              </a:lnSpc>
              <a:buNone/>
            </a:pPr>
            <a:r>
              <a:rPr lang="en-US" altLang="zh-CN" sz="1600" dirty="0">
                <a:solidFill>
                  <a:schemeClr val="tx1"/>
                </a:solidFill>
              </a:rPr>
              <a:t>            </a:t>
            </a:r>
            <a:r>
              <a:rPr lang="en-US" altLang="zh-CN" sz="1600" dirty="0" err="1">
                <a:solidFill>
                  <a:schemeClr val="tx1"/>
                </a:solidFill>
              </a:rPr>
              <a:t>max_depth</a:t>
            </a:r>
            <a:r>
              <a:rPr lang="en-US" altLang="zh-CN" sz="1600" dirty="0">
                <a:solidFill>
                  <a:schemeClr val="tx1"/>
                </a:solidFill>
              </a:rPr>
              <a:t>=-1, </a:t>
            </a:r>
            <a:r>
              <a:rPr lang="en-US" altLang="zh-CN" sz="1600" dirty="0" err="1">
                <a:solidFill>
                  <a:schemeClr val="tx1"/>
                </a:solidFill>
              </a:rPr>
              <a:t>learning_rate</a:t>
            </a:r>
            <a:r>
              <a:rPr lang="en-US" altLang="zh-CN" sz="1600" dirty="0">
                <a:solidFill>
                  <a:schemeClr val="tx1"/>
                </a:solidFill>
              </a:rPr>
              <a:t>=0.005, </a:t>
            </a:r>
            <a:r>
              <a:rPr lang="en-US" altLang="zh-CN" sz="1600" dirty="0" err="1">
                <a:solidFill>
                  <a:schemeClr val="tx1"/>
                </a:solidFill>
              </a:rPr>
              <a:t>min_child_samples</a:t>
            </a:r>
            <a:r>
              <a:rPr lang="en-US" altLang="zh-CN" sz="1600" dirty="0">
                <a:solidFill>
                  <a:schemeClr val="tx1"/>
                </a:solidFill>
              </a:rPr>
              <a:t>=3, </a:t>
            </a:r>
            <a:r>
              <a:rPr lang="en-US" altLang="zh-CN" sz="1600" dirty="0" err="1">
                <a:solidFill>
                  <a:schemeClr val="tx1"/>
                </a:solidFill>
              </a:rPr>
              <a:t>random_state</a:t>
            </a:r>
            <a:r>
              <a:rPr lang="en-US" altLang="zh-CN" sz="1600" dirty="0">
                <a:solidFill>
                  <a:schemeClr val="tx1"/>
                </a:solidFill>
              </a:rPr>
              <a:t>=2022,</a:t>
            </a:r>
          </a:p>
          <a:p>
            <a:pPr marL="0" indent="0">
              <a:lnSpc>
                <a:spcPct val="150000"/>
              </a:lnSpc>
              <a:buNone/>
            </a:pPr>
            <a:r>
              <a:rPr lang="en-US" altLang="zh-CN" sz="1600" dirty="0">
                <a:solidFill>
                  <a:schemeClr val="tx1"/>
                </a:solidFill>
              </a:rPr>
              <a:t>            </a:t>
            </a:r>
            <a:r>
              <a:rPr lang="en-US" altLang="zh-CN" sz="1600" dirty="0" err="1">
                <a:solidFill>
                  <a:schemeClr val="tx1"/>
                </a:solidFill>
              </a:rPr>
              <a:t>n_estimators</a:t>
            </a:r>
            <a:r>
              <a:rPr lang="en-US" altLang="zh-CN" sz="1600" dirty="0">
                <a:solidFill>
                  <a:schemeClr val="tx1"/>
                </a:solidFill>
              </a:rPr>
              <a:t>=2000, subsample=1, </a:t>
            </a:r>
            <a:r>
              <a:rPr lang="en-US" altLang="zh-CN" sz="1600" dirty="0" err="1">
                <a:solidFill>
                  <a:schemeClr val="tx1"/>
                </a:solidFill>
              </a:rPr>
              <a:t>colsample_bytree</a:t>
            </a:r>
            <a:r>
              <a:rPr lang="en-US" altLang="zh-CN" sz="1600" dirty="0">
                <a:solidFill>
                  <a:schemeClr val="tx1"/>
                </a:solidFill>
              </a:rPr>
              <a:t>=1,</a:t>
            </a:r>
          </a:p>
          <a:p>
            <a:pPr marL="0" indent="0">
              <a:lnSpc>
                <a:spcPct val="150000"/>
              </a:lnSpc>
              <a:buNone/>
            </a:pPr>
            <a:r>
              <a:rPr lang="en-US" altLang="zh-CN" sz="1600" dirty="0">
                <a:solidFill>
                  <a:schemeClr val="tx1"/>
                </a:solidFill>
              </a:rPr>
              <a:t>        )</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3755AF2-2803-4BC6-B3AE-91EC1BDD55D7}"/>
              </a:ext>
            </a:extLst>
          </p:cNvPr>
          <p:cNvSpPr txBox="1">
            <a:spLocks/>
          </p:cNvSpPr>
          <p:nvPr/>
        </p:nvSpPr>
        <p:spPr>
          <a:xfrm>
            <a:off x="6273083" y="1236283"/>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err="1">
                <a:solidFill>
                  <a:schemeClr val="tx1"/>
                </a:solidFill>
              </a:rPr>
              <a:t>num_leavel</a:t>
            </a:r>
            <a:r>
              <a:rPr lang="en-US" altLang="zh-CN" sz="1600" dirty="0">
                <a:solidFill>
                  <a:schemeClr val="tx1"/>
                </a:solidFill>
              </a:rPr>
              <a:t>=2</a:t>
            </a:r>
            <a:r>
              <a:rPr lang="zh-CN" altLang="en-US" sz="1600" dirty="0">
                <a:solidFill>
                  <a:schemeClr val="tx1"/>
                </a:solidFill>
              </a:rPr>
              <a:t>**</a:t>
            </a:r>
            <a:r>
              <a:rPr lang="en-US" altLang="zh-CN" sz="1600" dirty="0">
                <a:solidFill>
                  <a:schemeClr val="tx1"/>
                </a:solidFill>
              </a:rPr>
              <a:t>5-1 #</a:t>
            </a:r>
            <a:r>
              <a:rPr lang="zh-CN" altLang="en-US" sz="1600" dirty="0">
                <a:solidFill>
                  <a:schemeClr val="tx1"/>
                </a:solidFill>
              </a:rPr>
              <a:t>树的最大叶子数，对比</a:t>
            </a:r>
            <a:r>
              <a:rPr lang="en-US" altLang="zh-CN" sz="1600" dirty="0" err="1">
                <a:solidFill>
                  <a:schemeClr val="tx1"/>
                </a:solidFill>
              </a:rPr>
              <a:t>XGBoost</a:t>
            </a:r>
            <a:r>
              <a:rPr lang="zh-CN" altLang="en-US" sz="1600" dirty="0">
                <a:solidFill>
                  <a:schemeClr val="tx1"/>
                </a:solidFill>
              </a:rPr>
              <a:t>一般为</a:t>
            </a:r>
            <a:r>
              <a:rPr lang="en-US" altLang="zh-CN" sz="1600" dirty="0">
                <a:solidFill>
                  <a:schemeClr val="tx1"/>
                </a:solidFill>
              </a:rPr>
              <a:t>2^(</a:t>
            </a:r>
            <a:r>
              <a:rPr lang="en-US" altLang="zh-CN" sz="1600" dirty="0" err="1">
                <a:solidFill>
                  <a:schemeClr val="tx1"/>
                </a:solidFill>
              </a:rPr>
              <a:t>max_depth</a:t>
            </a:r>
            <a:r>
              <a:rPr lang="en-US" altLang="zh-CN" sz="1600" dirty="0">
                <a:solidFill>
                  <a:schemeClr val="tx1"/>
                </a:solidFill>
              </a:rPr>
              <a:t>)</a:t>
            </a:r>
          </a:p>
          <a:p>
            <a:pPr marL="0" indent="0">
              <a:lnSpc>
                <a:spcPct val="150000"/>
              </a:lnSpc>
              <a:buFont typeface="Arial" panose="020B0604020202020204"/>
              <a:buNone/>
            </a:pPr>
            <a:r>
              <a:rPr lang="en-US" altLang="zh-CN" sz="1600" dirty="0" err="1">
                <a:solidFill>
                  <a:schemeClr val="tx1"/>
                </a:solidFill>
              </a:rPr>
              <a:t>reg_alpha</a:t>
            </a:r>
            <a:r>
              <a:rPr lang="zh-CN" altLang="en-US" sz="1600" dirty="0">
                <a:solidFill>
                  <a:schemeClr val="tx1"/>
                </a:solidFill>
              </a:rPr>
              <a:t>，</a:t>
            </a:r>
            <a:r>
              <a:rPr lang="en-US" altLang="zh-CN" sz="1600" dirty="0">
                <a:solidFill>
                  <a:schemeClr val="tx1"/>
                </a:solidFill>
              </a:rPr>
              <a:t>L1</a:t>
            </a:r>
            <a:r>
              <a:rPr lang="zh-CN" altLang="en-US" sz="1600" dirty="0">
                <a:solidFill>
                  <a:schemeClr val="tx1"/>
                </a:solidFill>
              </a:rPr>
              <a:t>正则化系数</a:t>
            </a:r>
          </a:p>
          <a:p>
            <a:pPr marL="0" indent="0">
              <a:lnSpc>
                <a:spcPct val="150000"/>
              </a:lnSpc>
              <a:buFont typeface="Arial" panose="020B0604020202020204"/>
              <a:buNone/>
            </a:pPr>
            <a:r>
              <a:rPr lang="en-US" altLang="zh-CN" sz="1600" dirty="0" err="1">
                <a:solidFill>
                  <a:schemeClr val="tx1"/>
                </a:solidFill>
              </a:rPr>
              <a:t>reg_lambda</a:t>
            </a:r>
            <a:r>
              <a:rPr lang="zh-CN" altLang="en-US" sz="1600" dirty="0">
                <a:solidFill>
                  <a:schemeClr val="tx1"/>
                </a:solidFill>
              </a:rPr>
              <a:t>，</a:t>
            </a:r>
            <a:r>
              <a:rPr lang="en-US" altLang="zh-CN" sz="1600" dirty="0">
                <a:solidFill>
                  <a:schemeClr val="tx1"/>
                </a:solidFill>
              </a:rPr>
              <a:t>L2</a:t>
            </a:r>
            <a:r>
              <a:rPr lang="zh-CN" altLang="en-US" sz="1600" dirty="0">
                <a:solidFill>
                  <a:schemeClr val="tx1"/>
                </a:solidFill>
              </a:rPr>
              <a:t>正则化系数</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max_depth</a:t>
            </a:r>
            <a:r>
              <a:rPr lang="zh-CN" altLang="en-US" sz="1600" dirty="0">
                <a:solidFill>
                  <a:schemeClr val="tx1"/>
                </a:solidFill>
              </a:rPr>
              <a:t>，最大树的深度</a:t>
            </a:r>
            <a:endParaRPr lang="en-US" altLang="zh-CN" sz="1600" dirty="0">
              <a:solidFill>
                <a:schemeClr val="tx1"/>
              </a:solidFill>
            </a:endParaRPr>
          </a:p>
          <a:p>
            <a:pPr marL="0" indent="0">
              <a:lnSpc>
                <a:spcPct val="150000"/>
              </a:lnSpc>
              <a:buFont typeface="Arial" panose="020B0604020202020204"/>
              <a:buNone/>
            </a:pP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n_estimators</a:t>
            </a:r>
            <a:r>
              <a:rPr lang="zh-CN" altLang="en-US" sz="1600" dirty="0">
                <a:solidFill>
                  <a:schemeClr val="tx1"/>
                </a:solidFill>
              </a:rPr>
              <a:t>，树的个数，相当于训练的轮数</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subsample</a:t>
            </a:r>
            <a:r>
              <a:rPr lang="zh-CN" altLang="en-US" sz="1600" dirty="0">
                <a:solidFill>
                  <a:schemeClr val="tx1"/>
                </a:solidFill>
              </a:rPr>
              <a:t>，训练样本采样率（行采样）</a:t>
            </a:r>
          </a:p>
          <a:p>
            <a:pPr marL="0" indent="0">
              <a:lnSpc>
                <a:spcPct val="150000"/>
              </a:lnSpc>
              <a:buFont typeface="Arial" panose="020B0604020202020204"/>
              <a:buNone/>
            </a:pPr>
            <a:r>
              <a:rPr lang="en-US" altLang="zh-CN" sz="1600" dirty="0" err="1">
                <a:solidFill>
                  <a:schemeClr val="tx1"/>
                </a:solidFill>
              </a:rPr>
              <a:t>colsample_bytree</a:t>
            </a:r>
            <a:r>
              <a:rPr lang="zh-CN" altLang="en-US" sz="1600" dirty="0">
                <a:solidFill>
                  <a:schemeClr val="tx1"/>
                </a:solidFill>
              </a:rPr>
              <a:t>，训练特征采样率（列采样）</a:t>
            </a:r>
          </a:p>
          <a:p>
            <a:pPr marL="0" indent="0">
              <a:lnSpc>
                <a:spcPct val="150000"/>
              </a:lnSpc>
              <a:buFont typeface="Arial" panose="020B0604020202020204"/>
              <a:buNone/>
            </a:pPr>
            <a:endParaRPr lang="zh-CN" altLang="en-US" sz="1600" dirty="0">
              <a:solidFill>
                <a:schemeClr val="tx1"/>
              </a:solidFill>
            </a:endParaRPr>
          </a:p>
          <a:p>
            <a:pPr marL="0" indent="0">
              <a:lnSpc>
                <a:spcPct val="150000"/>
              </a:lnSpc>
              <a:buFont typeface="Arial" panose="020B0604020202020204"/>
              <a:buNone/>
            </a:pPr>
            <a:endParaRPr lang="en-US" altLang="zh-CN" sz="1600" dirty="0">
              <a:solidFill>
                <a:schemeClr val="tx1"/>
              </a:solidFill>
            </a:endParaRPr>
          </a:p>
        </p:txBody>
      </p:sp>
    </p:spTree>
    <p:extLst>
      <p:ext uri="{BB962C8B-B14F-4D97-AF65-F5344CB8AC3E}">
        <p14:creationId xmlns:p14="http://schemas.microsoft.com/office/powerpoint/2010/main" val="1168068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XGBoost</a:t>
            </a:r>
            <a:endParaRPr lang="zh-CN" altLang="zh-CN" dirty="0"/>
          </a:p>
        </p:txBody>
      </p:sp>
      <p:sp>
        <p:nvSpPr>
          <p:cNvPr id="164" name="Content Placeholder 2"/>
          <p:cNvSpPr txBox="1">
            <a:spLocks noGrp="1"/>
          </p:cNvSpPr>
          <p:nvPr>
            <p:ph type="body" idx="1"/>
          </p:nvPr>
        </p:nvSpPr>
        <p:spPr>
          <a:xfrm>
            <a:off x="601980" y="1266622"/>
            <a:ext cx="6075911" cy="4385434"/>
          </a:xfrm>
          <a:prstGeom prst="rect">
            <a:avLst/>
          </a:prstGeom>
        </p:spPr>
        <p:txBody>
          <a:bodyPr>
            <a:noAutofit/>
          </a:bodyPr>
          <a:lstStyle/>
          <a:p>
            <a:pPr marL="0" indent="0">
              <a:lnSpc>
                <a:spcPct val="150000"/>
              </a:lnSpc>
              <a:buNone/>
            </a:pPr>
            <a:r>
              <a:rPr lang="en-US" altLang="zh-CN" sz="1600" dirty="0" err="1">
                <a:solidFill>
                  <a:srgbClr val="FF0000"/>
                </a:solidFill>
              </a:rPr>
              <a:t>XGBoost</a:t>
            </a:r>
            <a:r>
              <a:rPr lang="zh-CN" altLang="en-US" sz="1600" dirty="0">
                <a:solidFill>
                  <a:srgbClr val="FF0000"/>
                </a:solidFill>
              </a:rPr>
              <a:t> </a:t>
            </a:r>
            <a:r>
              <a:rPr lang="en-US" altLang="zh-CN" sz="1600" dirty="0">
                <a:solidFill>
                  <a:srgbClr val="FF0000"/>
                </a:solidFill>
              </a:rPr>
              <a:t>VS</a:t>
            </a:r>
            <a:r>
              <a:rPr lang="zh-CN" altLang="en-US" sz="1600" dirty="0">
                <a:solidFill>
                  <a:srgbClr val="FF0000"/>
                </a:solidFill>
              </a:rPr>
              <a:t> </a:t>
            </a:r>
            <a:r>
              <a:rPr lang="en-US" altLang="zh-CN" sz="1600" dirty="0" err="1">
                <a:solidFill>
                  <a:srgbClr val="FF0000"/>
                </a:solidFill>
              </a:rPr>
              <a:t>LightGBM</a:t>
            </a:r>
            <a:endParaRPr lang="en-US" altLang="zh-CN" sz="1600" dirty="0">
              <a:solidFill>
                <a:srgbClr val="FF0000"/>
              </a:solidFill>
            </a:endParaRPr>
          </a:p>
          <a:p>
            <a:pPr marL="0" indent="0">
              <a:lnSpc>
                <a:spcPct val="150000"/>
              </a:lnSpc>
              <a:buNone/>
            </a:pPr>
            <a:r>
              <a:rPr lang="en-US" altLang="zh-CN" sz="1600" dirty="0" err="1">
                <a:solidFill>
                  <a:schemeClr val="tx1"/>
                </a:solidFill>
              </a:rPr>
              <a:t>XGBoost</a:t>
            </a:r>
            <a:r>
              <a:rPr lang="zh-CN" altLang="en-US" sz="1600" dirty="0">
                <a:solidFill>
                  <a:schemeClr val="tx1"/>
                </a:solidFill>
              </a:rPr>
              <a:t>效果相对</a:t>
            </a:r>
            <a:r>
              <a:rPr lang="en-US" altLang="zh-CN" sz="1600" dirty="0" err="1">
                <a:solidFill>
                  <a:schemeClr val="tx1"/>
                </a:solidFill>
              </a:rPr>
              <a:t>LightGBM</a:t>
            </a:r>
            <a:r>
              <a:rPr lang="zh-CN" altLang="en-US" sz="1600" dirty="0">
                <a:solidFill>
                  <a:schemeClr val="tx1"/>
                </a:solidFill>
              </a:rPr>
              <a:t>可能会好一些</a:t>
            </a:r>
            <a:endParaRPr lang="en-US" altLang="zh-CN" sz="1600" dirty="0">
              <a:solidFill>
                <a:schemeClr val="tx1"/>
              </a:solidFill>
            </a:endParaRPr>
          </a:p>
          <a:p>
            <a:pPr marL="0" indent="0">
              <a:lnSpc>
                <a:spcPct val="150000"/>
              </a:lnSpc>
              <a:buNone/>
            </a:pPr>
            <a:r>
              <a:rPr lang="en-US" altLang="zh-CN" sz="1600" dirty="0">
                <a:solidFill>
                  <a:schemeClr val="tx1"/>
                </a:solidFill>
              </a:rPr>
              <a:t>import </a:t>
            </a:r>
            <a:r>
              <a:rPr lang="en-US" altLang="zh-CN" sz="1600" dirty="0" err="1">
                <a:solidFill>
                  <a:schemeClr val="tx1"/>
                </a:solidFill>
              </a:rPr>
              <a:t>xgboost</a:t>
            </a:r>
            <a:r>
              <a:rPr lang="en-US" altLang="zh-CN" sz="1600" dirty="0">
                <a:solidFill>
                  <a:schemeClr val="tx1"/>
                </a:solidFill>
              </a:rPr>
              <a:t> as </a:t>
            </a:r>
            <a:r>
              <a:rPr lang="en-US" altLang="zh-CN" sz="1600" dirty="0" err="1">
                <a:solidFill>
                  <a:schemeClr val="tx1"/>
                </a:solidFill>
              </a:rPr>
              <a:t>xgb</a:t>
            </a:r>
            <a:endParaRPr lang="en-US" altLang="zh-CN" sz="1600" dirty="0">
              <a:solidFill>
                <a:schemeClr val="tx1"/>
              </a:solidFill>
            </a:endParaRPr>
          </a:p>
          <a:p>
            <a:pPr marL="0" indent="0">
              <a:lnSpc>
                <a:spcPct val="150000"/>
              </a:lnSpc>
              <a:buNone/>
            </a:pPr>
            <a:r>
              <a:rPr lang="en-US" altLang="zh-CN" sz="1600" dirty="0" err="1">
                <a:solidFill>
                  <a:schemeClr val="tx1"/>
                </a:solidFill>
              </a:rPr>
              <a:t>model_xgb</a:t>
            </a:r>
            <a:r>
              <a:rPr lang="en-US" altLang="zh-CN" sz="1600" dirty="0">
                <a:solidFill>
                  <a:schemeClr val="tx1"/>
                </a:solidFill>
              </a:rPr>
              <a:t> = </a:t>
            </a:r>
            <a:r>
              <a:rPr lang="en-US" altLang="zh-CN" sz="1600" dirty="0" err="1">
                <a:solidFill>
                  <a:schemeClr val="tx1"/>
                </a:solidFill>
              </a:rPr>
              <a:t>xgb.XGBClassifier</a:t>
            </a:r>
            <a:r>
              <a:rPr lang="en-US" altLang="zh-CN" sz="1600" dirty="0">
                <a:solidFill>
                  <a:schemeClr val="tx1"/>
                </a:solidFill>
              </a:rPr>
              <a:t>(</a:t>
            </a:r>
          </a:p>
          <a:p>
            <a:pPr marL="0" indent="0">
              <a:lnSpc>
                <a:spcPct val="150000"/>
              </a:lnSpc>
              <a:buNone/>
            </a:pPr>
            <a:r>
              <a:rPr lang="en-US" altLang="zh-CN" sz="1600" dirty="0">
                <a:solidFill>
                  <a:schemeClr val="tx1"/>
                </a:solidFill>
              </a:rPr>
              <a:t>            </a:t>
            </a:r>
            <a:r>
              <a:rPr lang="en-US" altLang="zh-CN" sz="1600" dirty="0" err="1">
                <a:solidFill>
                  <a:schemeClr val="tx1"/>
                </a:solidFill>
              </a:rPr>
              <a:t>max_depth</a:t>
            </a:r>
            <a:r>
              <a:rPr lang="en-US" altLang="zh-CN" sz="1600" dirty="0">
                <a:solidFill>
                  <a:schemeClr val="tx1"/>
                </a:solidFill>
              </a:rPr>
              <a:t>=6, </a:t>
            </a:r>
            <a:r>
              <a:rPr lang="en-US" altLang="zh-CN" sz="1600" dirty="0" err="1">
                <a:solidFill>
                  <a:schemeClr val="tx1"/>
                </a:solidFill>
              </a:rPr>
              <a:t>learning_rate</a:t>
            </a:r>
            <a:r>
              <a:rPr lang="en-US" altLang="zh-CN" sz="1600" dirty="0">
                <a:solidFill>
                  <a:schemeClr val="tx1"/>
                </a:solidFill>
              </a:rPr>
              <a:t>=0.05, </a:t>
            </a:r>
            <a:r>
              <a:rPr lang="en-US" altLang="zh-CN" sz="1600" dirty="0" err="1">
                <a:solidFill>
                  <a:schemeClr val="tx1"/>
                </a:solidFill>
              </a:rPr>
              <a:t>n_estimators</a:t>
            </a:r>
            <a:r>
              <a:rPr lang="en-US" altLang="zh-CN" sz="1600" dirty="0">
                <a:solidFill>
                  <a:schemeClr val="tx1"/>
                </a:solidFill>
              </a:rPr>
              <a:t>=2000, </a:t>
            </a:r>
          </a:p>
          <a:p>
            <a:pPr marL="0" indent="0">
              <a:lnSpc>
                <a:spcPct val="150000"/>
              </a:lnSpc>
              <a:buNone/>
            </a:pPr>
            <a:r>
              <a:rPr lang="en-US" altLang="zh-CN" sz="1600" dirty="0">
                <a:solidFill>
                  <a:schemeClr val="tx1"/>
                </a:solidFill>
              </a:rPr>
              <a:t>            objective='</a:t>
            </a:r>
            <a:r>
              <a:rPr lang="en-US" altLang="zh-CN" sz="1600" dirty="0" err="1">
                <a:solidFill>
                  <a:schemeClr val="tx1"/>
                </a:solidFill>
              </a:rPr>
              <a:t>binary:logistic</a:t>
            </a:r>
            <a:r>
              <a:rPr lang="en-US" altLang="zh-CN" sz="1600" dirty="0">
                <a:solidFill>
                  <a:schemeClr val="tx1"/>
                </a:solidFill>
              </a:rPr>
              <a:t>', </a:t>
            </a:r>
            <a:r>
              <a:rPr lang="en-US" altLang="zh-CN" sz="1600" dirty="0" err="1">
                <a:solidFill>
                  <a:schemeClr val="tx1"/>
                </a:solidFill>
              </a:rPr>
              <a:t>tree_method</a:t>
            </a:r>
            <a:r>
              <a:rPr lang="en-US" altLang="zh-CN" sz="1600" dirty="0">
                <a:solidFill>
                  <a:schemeClr val="tx1"/>
                </a:solidFill>
              </a:rPr>
              <a:t>='</a:t>
            </a:r>
            <a:r>
              <a:rPr lang="en-US" altLang="zh-CN" sz="1600" dirty="0" err="1">
                <a:solidFill>
                  <a:schemeClr val="tx1"/>
                </a:solidFill>
              </a:rPr>
              <a:t>gpu_hist</a:t>
            </a:r>
            <a:r>
              <a:rPr lang="en-US" altLang="zh-CN" sz="1600" dirty="0">
                <a:solidFill>
                  <a:schemeClr val="tx1"/>
                </a:solidFill>
              </a:rPr>
              <a:t>', </a:t>
            </a:r>
          </a:p>
          <a:p>
            <a:pPr marL="0" indent="0">
              <a:lnSpc>
                <a:spcPct val="150000"/>
              </a:lnSpc>
              <a:buNone/>
            </a:pPr>
            <a:r>
              <a:rPr lang="en-US" altLang="zh-CN" sz="1600" dirty="0">
                <a:solidFill>
                  <a:schemeClr val="tx1"/>
                </a:solidFill>
              </a:rPr>
              <a:t>            subsample=0.8, </a:t>
            </a:r>
            <a:r>
              <a:rPr lang="en-US" altLang="zh-CN" sz="1600" dirty="0" err="1">
                <a:solidFill>
                  <a:schemeClr val="tx1"/>
                </a:solidFill>
              </a:rPr>
              <a:t>colsample_bytree</a:t>
            </a:r>
            <a:r>
              <a:rPr lang="en-US" altLang="zh-CN" sz="1600" dirty="0">
                <a:solidFill>
                  <a:schemeClr val="tx1"/>
                </a:solidFill>
              </a:rPr>
              <a:t>=0.8, </a:t>
            </a:r>
          </a:p>
          <a:p>
            <a:pPr marL="0" indent="0">
              <a:lnSpc>
                <a:spcPct val="150000"/>
              </a:lnSpc>
              <a:buNone/>
            </a:pPr>
            <a:r>
              <a:rPr lang="en-US" altLang="zh-CN" sz="1600" dirty="0">
                <a:solidFill>
                  <a:schemeClr val="tx1"/>
                </a:solidFill>
              </a:rPr>
              <a:t>            </a:t>
            </a:r>
            <a:r>
              <a:rPr lang="en-US" altLang="zh-CN" sz="1600" dirty="0" err="1">
                <a:solidFill>
                  <a:schemeClr val="tx1"/>
                </a:solidFill>
              </a:rPr>
              <a:t>min_child_samples</a:t>
            </a:r>
            <a:r>
              <a:rPr lang="en-US" altLang="zh-CN" sz="1600" dirty="0">
                <a:solidFill>
                  <a:schemeClr val="tx1"/>
                </a:solidFill>
              </a:rPr>
              <a:t>=3, </a:t>
            </a:r>
            <a:r>
              <a:rPr lang="en-US" altLang="zh-CN" sz="1600" dirty="0" err="1">
                <a:solidFill>
                  <a:schemeClr val="tx1"/>
                </a:solidFill>
              </a:rPr>
              <a:t>eval_metric</a:t>
            </a:r>
            <a:r>
              <a:rPr lang="en-US" altLang="zh-CN" sz="1600" dirty="0">
                <a:solidFill>
                  <a:schemeClr val="tx1"/>
                </a:solidFill>
              </a:rPr>
              <a:t>='</a:t>
            </a:r>
            <a:r>
              <a:rPr lang="en-US" altLang="zh-CN" sz="1600" dirty="0" err="1">
                <a:solidFill>
                  <a:schemeClr val="tx1"/>
                </a:solidFill>
              </a:rPr>
              <a:t>auc</a:t>
            </a:r>
            <a:r>
              <a:rPr lang="en-US" altLang="zh-CN" sz="1600" dirty="0">
                <a:solidFill>
                  <a:schemeClr val="tx1"/>
                </a:solidFill>
              </a:rPr>
              <a:t>', </a:t>
            </a:r>
            <a:r>
              <a:rPr lang="en-US" altLang="zh-CN" sz="1600" dirty="0" err="1">
                <a:solidFill>
                  <a:schemeClr val="tx1"/>
                </a:solidFill>
              </a:rPr>
              <a:t>reg_lambda</a:t>
            </a:r>
            <a:r>
              <a:rPr lang="en-US" altLang="zh-CN" sz="1600" dirty="0">
                <a:solidFill>
                  <a:schemeClr val="tx1"/>
                </a:solidFill>
              </a:rPr>
              <a:t>=0.5</a:t>
            </a:r>
          </a:p>
          <a:p>
            <a:pPr marL="0" indent="0">
              <a:lnSpc>
                <a:spcPct val="150000"/>
              </a:lnSpc>
              <a:buNone/>
            </a:pPr>
            <a:r>
              <a:rPr lang="en-US" altLang="zh-CN" sz="1600" dirty="0">
                <a:solidFill>
                  <a:schemeClr val="tx1"/>
                </a:solidFill>
              </a:rPr>
              <a:t>        )</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3755AF2-2803-4BC6-B3AE-91EC1BDD55D7}"/>
              </a:ext>
            </a:extLst>
          </p:cNvPr>
          <p:cNvSpPr txBox="1">
            <a:spLocks/>
          </p:cNvSpPr>
          <p:nvPr/>
        </p:nvSpPr>
        <p:spPr>
          <a:xfrm>
            <a:off x="6273083" y="1236283"/>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err="1">
                <a:solidFill>
                  <a:schemeClr val="tx1"/>
                </a:solidFill>
              </a:rPr>
              <a:t>max_depth</a:t>
            </a:r>
            <a:r>
              <a:rPr lang="en-US" altLang="zh-CN" sz="1600" dirty="0">
                <a:solidFill>
                  <a:schemeClr val="tx1"/>
                </a:solidFill>
              </a:rPr>
              <a:t> </a:t>
            </a:r>
            <a:r>
              <a:rPr lang="zh-CN" altLang="en-US" sz="1600" dirty="0">
                <a:solidFill>
                  <a:schemeClr val="tx1"/>
                </a:solidFill>
              </a:rPr>
              <a:t>，树的最大深度</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learning_rate</a:t>
            </a:r>
            <a:r>
              <a:rPr lang="en-US" altLang="zh-CN" sz="1600" dirty="0">
                <a:solidFill>
                  <a:schemeClr val="tx1"/>
                </a:solidFill>
              </a:rPr>
              <a:t>, </a:t>
            </a:r>
            <a:r>
              <a:rPr lang="zh-CN" altLang="en-US" sz="1600" dirty="0">
                <a:solidFill>
                  <a:schemeClr val="tx1"/>
                </a:solidFill>
              </a:rPr>
              <a:t>学习率</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reg_lambda</a:t>
            </a:r>
            <a:r>
              <a:rPr lang="zh-CN" altLang="en-US" sz="1600" dirty="0">
                <a:solidFill>
                  <a:schemeClr val="tx1"/>
                </a:solidFill>
              </a:rPr>
              <a:t>，</a:t>
            </a:r>
            <a:r>
              <a:rPr lang="en-US" altLang="zh-CN" sz="1600" dirty="0">
                <a:solidFill>
                  <a:schemeClr val="tx1"/>
                </a:solidFill>
              </a:rPr>
              <a:t>L2</a:t>
            </a:r>
            <a:r>
              <a:rPr lang="zh-CN" altLang="en-US" sz="1600" dirty="0">
                <a:solidFill>
                  <a:schemeClr val="tx1"/>
                </a:solidFill>
              </a:rPr>
              <a:t>正则化系数</a:t>
            </a:r>
            <a:endParaRPr lang="en-US" altLang="zh-CN" sz="1600" dirty="0">
              <a:solidFill>
                <a:schemeClr val="tx1"/>
              </a:solidFill>
            </a:endParaRPr>
          </a:p>
          <a:p>
            <a:pPr marL="0" indent="0">
              <a:lnSpc>
                <a:spcPct val="150000"/>
              </a:lnSpc>
              <a:buNone/>
            </a:pPr>
            <a:r>
              <a:rPr lang="en-US" altLang="zh-CN" sz="1600" dirty="0" err="1">
                <a:solidFill>
                  <a:schemeClr val="tx1"/>
                </a:solidFill>
              </a:rPr>
              <a:t>n_estimators</a:t>
            </a:r>
            <a:r>
              <a:rPr lang="zh-CN" altLang="en-US" sz="1600" dirty="0">
                <a:solidFill>
                  <a:schemeClr val="tx1"/>
                </a:solidFill>
              </a:rPr>
              <a:t>，树的个数，相当于训练的轮数</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objective</a:t>
            </a:r>
            <a:r>
              <a:rPr lang="zh-CN" altLang="en-US" sz="1600" dirty="0">
                <a:solidFill>
                  <a:schemeClr val="tx1"/>
                </a:solidFill>
              </a:rPr>
              <a:t>，目标函数</a:t>
            </a:r>
            <a:r>
              <a:rPr lang="en-US" altLang="zh-CN" sz="1600" dirty="0">
                <a:solidFill>
                  <a:schemeClr val="tx1"/>
                </a:solidFill>
              </a:rPr>
              <a:t>, </a:t>
            </a:r>
            <a:r>
              <a:rPr lang="en-US" altLang="zh-CN" sz="1600" dirty="0" err="1">
                <a:solidFill>
                  <a:schemeClr val="tx1"/>
                </a:solidFill>
              </a:rPr>
              <a:t>binary:logistic</a:t>
            </a:r>
            <a:r>
              <a:rPr lang="en-US" altLang="zh-CN" sz="1600" dirty="0">
                <a:solidFill>
                  <a:schemeClr val="tx1"/>
                </a:solidFill>
              </a:rPr>
              <a:t> </a:t>
            </a:r>
            <a:r>
              <a:rPr lang="zh-CN" altLang="en-US" sz="1600" dirty="0">
                <a:solidFill>
                  <a:schemeClr val="tx1"/>
                </a:solidFill>
              </a:rPr>
              <a:t>用于二分类任务</a:t>
            </a:r>
          </a:p>
          <a:p>
            <a:pPr marL="0" indent="0">
              <a:lnSpc>
                <a:spcPct val="150000"/>
              </a:lnSpc>
              <a:buFont typeface="Arial" panose="020B0604020202020204"/>
              <a:buNone/>
            </a:pPr>
            <a:r>
              <a:rPr lang="en-US" altLang="zh-CN" sz="1600" dirty="0" err="1">
                <a:solidFill>
                  <a:schemeClr val="tx1"/>
                </a:solidFill>
              </a:rPr>
              <a:t>tree_method</a:t>
            </a:r>
            <a:r>
              <a:rPr lang="en-US" altLang="zh-CN" sz="1600" dirty="0">
                <a:solidFill>
                  <a:schemeClr val="tx1"/>
                </a:solidFill>
              </a:rPr>
              <a:t>, </a:t>
            </a:r>
            <a:r>
              <a:rPr lang="zh-CN" altLang="en-US" sz="1600" dirty="0">
                <a:solidFill>
                  <a:schemeClr val="tx1"/>
                </a:solidFill>
              </a:rPr>
              <a:t>使用功能的树的构建方法，</a:t>
            </a:r>
            <a:r>
              <a:rPr lang="en-US" altLang="zh-CN" sz="1600" dirty="0">
                <a:solidFill>
                  <a:schemeClr val="tx1"/>
                </a:solidFill>
              </a:rPr>
              <a:t>hist</a:t>
            </a:r>
            <a:r>
              <a:rPr lang="zh-CN" altLang="en-US" sz="1600" dirty="0">
                <a:solidFill>
                  <a:schemeClr val="tx1"/>
                </a:solidFill>
              </a:rPr>
              <a:t>代表使用直方图优化的近似贪婪算法</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subsample</a:t>
            </a:r>
            <a:r>
              <a:rPr lang="zh-CN" altLang="en-US" sz="1600" dirty="0">
                <a:solidFill>
                  <a:schemeClr val="tx1"/>
                </a:solidFill>
              </a:rPr>
              <a:t>，训练样本采样率（行采样）</a:t>
            </a:r>
          </a:p>
          <a:p>
            <a:pPr marL="0" indent="0">
              <a:lnSpc>
                <a:spcPct val="150000"/>
              </a:lnSpc>
              <a:buFont typeface="Arial" panose="020B0604020202020204"/>
              <a:buNone/>
            </a:pPr>
            <a:r>
              <a:rPr lang="en-US" altLang="zh-CN" sz="1600" dirty="0" err="1">
                <a:solidFill>
                  <a:schemeClr val="tx1"/>
                </a:solidFill>
              </a:rPr>
              <a:t>colsample_bytree</a:t>
            </a:r>
            <a:r>
              <a:rPr lang="zh-CN" altLang="en-US" sz="1600" dirty="0">
                <a:solidFill>
                  <a:schemeClr val="tx1"/>
                </a:solidFill>
              </a:rPr>
              <a:t>，训练特征采样率（列采样）</a:t>
            </a:r>
            <a:endParaRPr lang="en-US" altLang="zh-CN" sz="1600" dirty="0">
              <a:solidFill>
                <a:schemeClr val="tx1"/>
              </a:solidFill>
            </a:endParaRPr>
          </a:p>
          <a:p>
            <a:pPr marL="0" indent="0">
              <a:lnSpc>
                <a:spcPct val="150000"/>
              </a:lnSpc>
              <a:buFont typeface="Arial" panose="020B0604020202020204"/>
              <a:buNone/>
            </a:pPr>
            <a:endParaRPr lang="zh-CN" altLang="en-US" sz="1600" dirty="0">
              <a:solidFill>
                <a:schemeClr val="tx1"/>
              </a:solidFill>
            </a:endParaRPr>
          </a:p>
        </p:txBody>
      </p:sp>
      <p:sp>
        <p:nvSpPr>
          <p:cNvPr id="7" name="文本框 6">
            <a:extLst>
              <a:ext uri="{FF2B5EF4-FFF2-40B4-BE49-F238E27FC236}">
                <a16:creationId xmlns:a16="http://schemas.microsoft.com/office/drawing/2014/main" id="{D960DE6C-B1EC-4ED4-82DB-4FF6B3349B86}"/>
              </a:ext>
            </a:extLst>
          </p:cNvPr>
          <p:cNvSpPr txBox="1"/>
          <p:nvPr/>
        </p:nvSpPr>
        <p:spPr>
          <a:xfrm>
            <a:off x="6211626" y="5972690"/>
            <a:ext cx="5732559"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1800" dirty="0">
                <a:solidFill>
                  <a:schemeClr val="tx1"/>
                </a:solidFill>
              </a:rPr>
              <a:t>subsample, </a:t>
            </a:r>
            <a:r>
              <a:rPr lang="en-US" altLang="zh-CN" sz="1800" dirty="0" err="1">
                <a:solidFill>
                  <a:schemeClr val="tx1"/>
                </a:solidFill>
              </a:rPr>
              <a:t>colsample_bytree</a:t>
            </a:r>
            <a:r>
              <a:rPr lang="zh-CN" altLang="en-US" sz="1800" dirty="0">
                <a:solidFill>
                  <a:schemeClr val="tx1"/>
                </a:solidFill>
              </a:rPr>
              <a:t>是个值得调参的参数，</a:t>
            </a:r>
            <a:endParaRPr lang="en-US" altLang="zh-CN" sz="1800" dirty="0">
              <a:solidFill>
                <a:schemeClr val="tx1"/>
              </a:solidFill>
            </a:endParaRPr>
          </a:p>
          <a:p>
            <a:r>
              <a:rPr lang="zh-CN" altLang="en-US" sz="1800" dirty="0">
                <a:solidFill>
                  <a:schemeClr val="tx1"/>
                </a:solidFill>
              </a:rPr>
              <a:t>典型的取值为</a:t>
            </a:r>
            <a:r>
              <a:rPr lang="en-US" altLang="zh-CN" sz="1800" dirty="0">
                <a:solidFill>
                  <a:schemeClr val="tx1"/>
                </a:solidFill>
              </a:rPr>
              <a:t>0.5-1</a:t>
            </a:r>
            <a:r>
              <a:rPr lang="zh-CN" altLang="en-US" sz="1800" dirty="0">
                <a:solidFill>
                  <a:schemeClr val="tx1"/>
                </a:solidFill>
              </a:rPr>
              <a:t>（取</a:t>
            </a:r>
            <a:r>
              <a:rPr lang="en-US" altLang="zh-CN" sz="1800" dirty="0">
                <a:solidFill>
                  <a:schemeClr val="tx1"/>
                </a:solidFill>
              </a:rPr>
              <a:t>0</a:t>
            </a:r>
            <a:r>
              <a:rPr lang="en-US" altLang="zh-CN" dirty="0">
                <a:solidFill>
                  <a:schemeClr val="tx1"/>
                </a:solidFill>
              </a:rPr>
              <a:t>.</a:t>
            </a:r>
            <a:r>
              <a:rPr lang="en-US" altLang="zh-CN" sz="1800" dirty="0">
                <a:solidFill>
                  <a:schemeClr val="tx1"/>
                </a:solidFill>
              </a:rPr>
              <a:t>7</a:t>
            </a:r>
            <a:r>
              <a:rPr lang="zh-CN" altLang="en-US" sz="1800" dirty="0">
                <a:solidFill>
                  <a:schemeClr val="tx1"/>
                </a:solidFill>
              </a:rPr>
              <a:t>效果</a:t>
            </a:r>
            <a:r>
              <a:rPr lang="zh-CN" altLang="en-US" dirty="0">
                <a:solidFill>
                  <a:schemeClr val="tx1"/>
                </a:solidFill>
              </a:rPr>
              <a:t>可能更好）</a:t>
            </a:r>
            <a:endParaRPr lang="zh-CN" altLang="en-US" dirty="0"/>
          </a:p>
        </p:txBody>
      </p:sp>
      <p:sp>
        <p:nvSpPr>
          <p:cNvPr id="3" name="箭头: 下 2">
            <a:extLst>
              <a:ext uri="{FF2B5EF4-FFF2-40B4-BE49-F238E27FC236}">
                <a16:creationId xmlns:a16="http://schemas.microsoft.com/office/drawing/2014/main" id="{87500C56-CEED-4DB0-A8CD-F835A55297F1}"/>
              </a:ext>
            </a:extLst>
          </p:cNvPr>
          <p:cNvSpPr/>
          <p:nvPr/>
        </p:nvSpPr>
        <p:spPr>
          <a:xfrm>
            <a:off x="8490065" y="5621717"/>
            <a:ext cx="410095" cy="413323"/>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extLst>
      <p:ext uri="{BB962C8B-B14F-4D97-AF65-F5344CB8AC3E}">
        <p14:creationId xmlns:p14="http://schemas.microsoft.com/office/powerpoint/2010/main" val="16647892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XGBoost</a:t>
            </a:r>
            <a:endParaRPr lang="zh-CN" altLang="zh-CN" dirty="0"/>
          </a:p>
        </p:txBody>
      </p:sp>
      <p:sp>
        <p:nvSpPr>
          <p:cNvPr id="164" name="Content Placeholder 2"/>
          <p:cNvSpPr txBox="1">
            <a:spLocks noGrp="1"/>
          </p:cNvSpPr>
          <p:nvPr>
            <p:ph type="body" idx="1"/>
          </p:nvPr>
        </p:nvSpPr>
        <p:spPr>
          <a:xfrm>
            <a:off x="363682" y="1139159"/>
            <a:ext cx="5937365" cy="4385434"/>
          </a:xfrm>
          <a:prstGeom prst="rect">
            <a:avLst/>
          </a:prstGeom>
        </p:spPr>
        <p:txBody>
          <a:bodyPr>
            <a:noAutofit/>
          </a:bodyPr>
          <a:lstStyle/>
          <a:p>
            <a:pPr>
              <a:lnSpc>
                <a:spcPct val="150000"/>
              </a:lnSpc>
            </a:pPr>
            <a:r>
              <a:rPr lang="zh-CN" altLang="en-US" sz="1600" dirty="0">
                <a:solidFill>
                  <a:srgbClr val="FF0000"/>
                </a:solidFill>
              </a:rPr>
              <a:t>模型参数调参：</a:t>
            </a:r>
            <a:endParaRPr lang="en-US" altLang="zh-CN" sz="1600" dirty="0">
              <a:solidFill>
                <a:srgbClr val="FF0000"/>
              </a:solidFill>
            </a:endParaRPr>
          </a:p>
          <a:p>
            <a:pPr marL="0" indent="0">
              <a:lnSpc>
                <a:spcPct val="150000"/>
              </a:lnSpc>
              <a:buFont typeface="Arial" panose="020B0604020202020204"/>
              <a:buNone/>
            </a:pPr>
            <a:r>
              <a:rPr lang="en-US" altLang="zh-CN" sz="1600" dirty="0" err="1">
                <a:solidFill>
                  <a:schemeClr val="tx1"/>
                </a:solidFill>
              </a:rPr>
              <a:t>n_estimatores</a:t>
            </a:r>
            <a:r>
              <a:rPr lang="zh-CN" altLang="en-US" sz="1600" dirty="0">
                <a:solidFill>
                  <a:schemeClr val="tx1"/>
                </a:solidFill>
              </a:rPr>
              <a:t>：总共迭代的次数，即决策树的个数</a:t>
            </a:r>
          </a:p>
          <a:p>
            <a:pPr marL="0" indent="0">
              <a:lnSpc>
                <a:spcPct val="150000"/>
              </a:lnSpc>
              <a:buFont typeface="Arial" panose="020B0604020202020204"/>
              <a:buNone/>
            </a:pPr>
            <a:r>
              <a:rPr lang="en-US" altLang="zh-CN" sz="1600" dirty="0" err="1">
                <a:solidFill>
                  <a:schemeClr val="tx1"/>
                </a:solidFill>
              </a:rPr>
              <a:t>early_stopping_rounds</a:t>
            </a:r>
            <a:r>
              <a:rPr lang="zh-CN" altLang="en-US" sz="1600" dirty="0">
                <a:solidFill>
                  <a:schemeClr val="tx1"/>
                </a:solidFill>
              </a:rPr>
              <a:t>：</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含义：在验证集上，连续</a:t>
            </a:r>
            <a:r>
              <a:rPr lang="en-US" altLang="zh-CN" sz="1600" dirty="0">
                <a:solidFill>
                  <a:schemeClr val="tx1"/>
                </a:solidFill>
              </a:rPr>
              <a:t>n</a:t>
            </a:r>
            <a:r>
              <a:rPr lang="zh-CN" altLang="en-US" sz="1600" dirty="0">
                <a:solidFill>
                  <a:schemeClr val="tx1"/>
                </a:solidFill>
              </a:rPr>
              <a:t>次迭代，分数没有提高，就终止训练</a:t>
            </a:r>
          </a:p>
          <a:p>
            <a:pPr marL="0" indent="0">
              <a:lnSpc>
                <a:spcPct val="150000"/>
              </a:lnSpc>
              <a:buFont typeface="Arial" panose="020B0604020202020204"/>
              <a:buNone/>
            </a:pPr>
            <a:r>
              <a:rPr lang="zh-CN" altLang="en-US" sz="1600" dirty="0">
                <a:solidFill>
                  <a:schemeClr val="tx1"/>
                </a:solidFill>
              </a:rPr>
              <a:t>    调参：防止</a:t>
            </a:r>
            <a:r>
              <a:rPr lang="en-US" altLang="zh-CN" sz="1600" dirty="0">
                <a:solidFill>
                  <a:schemeClr val="tx1"/>
                </a:solidFill>
              </a:rPr>
              <a:t>overfitting</a:t>
            </a: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max_depth</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含义：树的深度，默认值为</a:t>
            </a:r>
            <a:r>
              <a:rPr lang="en-US" altLang="zh-CN" sz="1600" dirty="0">
                <a:solidFill>
                  <a:schemeClr val="tx1"/>
                </a:solidFill>
              </a:rPr>
              <a:t>6</a:t>
            </a:r>
            <a:r>
              <a:rPr lang="zh-CN" altLang="en-US" sz="1600" dirty="0">
                <a:solidFill>
                  <a:schemeClr val="tx1"/>
                </a:solidFill>
              </a:rPr>
              <a:t>，典型值</a:t>
            </a:r>
            <a:r>
              <a:rPr lang="en-US" altLang="zh-CN" sz="1600" dirty="0">
                <a:solidFill>
                  <a:schemeClr val="tx1"/>
                </a:solidFill>
              </a:rPr>
              <a:t>3-10</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调参：值越大，越容易过拟合；值越小，越容易欠拟合</a:t>
            </a:r>
          </a:p>
          <a:p>
            <a:pPr marL="0" indent="0">
              <a:lnSpc>
                <a:spcPct val="150000"/>
              </a:lnSpc>
              <a:buFont typeface="Arial" panose="020B0604020202020204"/>
              <a:buNone/>
            </a:pPr>
            <a:r>
              <a:rPr lang="en-US" altLang="zh-CN" sz="1600" dirty="0" err="1">
                <a:solidFill>
                  <a:schemeClr val="tx1"/>
                </a:solidFill>
              </a:rPr>
              <a:t>min_child_weight</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含义：默认值为</a:t>
            </a:r>
            <a:r>
              <a:rPr lang="en-US" altLang="zh-CN" sz="1600" dirty="0">
                <a:solidFill>
                  <a:schemeClr val="tx1"/>
                </a:solidFill>
              </a:rPr>
              <a:t>1</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调参：值越大，越容易欠拟合；值越小，越容易过拟合（值较大时，避免模型学习到局部的特殊样本）</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3755AF2-2803-4BC6-B3AE-91EC1BDD55D7}"/>
              </a:ext>
            </a:extLst>
          </p:cNvPr>
          <p:cNvSpPr txBox="1">
            <a:spLocks/>
          </p:cNvSpPr>
          <p:nvPr/>
        </p:nvSpPr>
        <p:spPr>
          <a:xfrm>
            <a:off x="6273083" y="1119905"/>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a:solidFill>
                  <a:schemeClr val="tx1"/>
                </a:solidFill>
              </a:rPr>
              <a:t>subsample</a:t>
            </a: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含义：训练每棵树时，使用的数据占全部训练集的比例。默认值为</a:t>
            </a:r>
            <a:r>
              <a:rPr lang="en-US" altLang="zh-CN" sz="1600" dirty="0">
                <a:solidFill>
                  <a:schemeClr val="tx1"/>
                </a:solidFill>
              </a:rPr>
              <a:t>1</a:t>
            </a:r>
            <a:r>
              <a:rPr lang="zh-CN" altLang="en-US" sz="1600" dirty="0">
                <a:solidFill>
                  <a:schemeClr val="tx1"/>
                </a:solidFill>
              </a:rPr>
              <a:t>，典型值为</a:t>
            </a:r>
            <a:r>
              <a:rPr lang="en-US" altLang="zh-CN" sz="1600" dirty="0">
                <a:solidFill>
                  <a:schemeClr val="tx1"/>
                </a:solidFill>
              </a:rPr>
              <a:t>0.5-1</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调参：防止</a:t>
            </a:r>
            <a:r>
              <a:rPr lang="en-US" altLang="zh-CN" sz="1600" dirty="0">
                <a:solidFill>
                  <a:schemeClr val="tx1"/>
                </a:solidFill>
              </a:rPr>
              <a:t>overfitting</a:t>
            </a: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colsample_bytree</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含义：训练每棵树时，使用的特征占全部特征的比例。默认值为</a:t>
            </a:r>
            <a:r>
              <a:rPr lang="en-US" altLang="zh-CN" sz="1600" dirty="0">
                <a:solidFill>
                  <a:schemeClr val="tx1"/>
                </a:solidFill>
              </a:rPr>
              <a:t>1</a:t>
            </a:r>
            <a:r>
              <a:rPr lang="zh-CN" altLang="en-US" sz="1600" dirty="0">
                <a:solidFill>
                  <a:schemeClr val="tx1"/>
                </a:solidFill>
              </a:rPr>
              <a:t>，典型值为</a:t>
            </a:r>
            <a:r>
              <a:rPr lang="en-US" altLang="zh-CN" sz="1600" dirty="0">
                <a:solidFill>
                  <a:schemeClr val="tx1"/>
                </a:solidFill>
              </a:rPr>
              <a:t>0.5-1</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调参：防止</a:t>
            </a:r>
            <a:r>
              <a:rPr lang="en-US" altLang="zh-CN" sz="1600" dirty="0">
                <a:solidFill>
                  <a:schemeClr val="tx1"/>
                </a:solidFill>
              </a:rPr>
              <a:t>overfitting</a:t>
            </a:r>
            <a:endParaRPr lang="zh-CN" altLang="en-US" sz="1600" dirty="0">
              <a:solidFill>
                <a:schemeClr val="tx1"/>
              </a:solidFill>
            </a:endParaRPr>
          </a:p>
        </p:txBody>
      </p:sp>
    </p:spTree>
    <p:extLst>
      <p:ext uri="{BB962C8B-B14F-4D97-AF65-F5344CB8AC3E}">
        <p14:creationId xmlns:p14="http://schemas.microsoft.com/office/powerpoint/2010/main" val="18826554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XGBoost</a:t>
            </a:r>
            <a:endParaRPr lang="zh-CN" altLang="zh-CN" dirty="0"/>
          </a:p>
        </p:txBody>
      </p:sp>
      <p:sp>
        <p:nvSpPr>
          <p:cNvPr id="164" name="Content Placeholder 2"/>
          <p:cNvSpPr txBox="1">
            <a:spLocks noGrp="1"/>
          </p:cNvSpPr>
          <p:nvPr>
            <p:ph type="body" idx="1"/>
          </p:nvPr>
        </p:nvSpPr>
        <p:spPr>
          <a:xfrm>
            <a:off x="363682" y="1139159"/>
            <a:ext cx="5937365" cy="4385434"/>
          </a:xfrm>
          <a:prstGeom prst="rect">
            <a:avLst/>
          </a:prstGeom>
        </p:spPr>
        <p:txBody>
          <a:bodyPr>
            <a:noAutofit/>
          </a:bodyPr>
          <a:lstStyle/>
          <a:p>
            <a:pPr>
              <a:lnSpc>
                <a:spcPct val="150000"/>
              </a:lnSpc>
            </a:pPr>
            <a:r>
              <a:rPr lang="zh-CN" altLang="en-US" sz="1600" dirty="0">
                <a:solidFill>
                  <a:srgbClr val="FF0000"/>
                </a:solidFill>
              </a:rPr>
              <a:t>学习任务参数：</a:t>
            </a:r>
            <a:endParaRPr lang="en-US" altLang="zh-CN" sz="1600" dirty="0">
              <a:solidFill>
                <a:srgbClr val="FF0000"/>
              </a:solidFill>
            </a:endParaRPr>
          </a:p>
          <a:p>
            <a:pPr marL="0" indent="0">
              <a:lnSpc>
                <a:spcPct val="150000"/>
              </a:lnSpc>
              <a:buFont typeface="Arial" panose="020B0604020202020204"/>
              <a:buNone/>
            </a:pPr>
            <a:r>
              <a:rPr lang="en-US" altLang="zh-CN" sz="1600" dirty="0" err="1">
                <a:solidFill>
                  <a:schemeClr val="tx1"/>
                </a:solidFill>
              </a:rPr>
              <a:t>learning_rate</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含义：学习率，控制每次迭代更新权重时的步长，默认</a:t>
            </a:r>
            <a:r>
              <a:rPr lang="en-US" altLang="zh-CN" sz="1600" dirty="0">
                <a:solidFill>
                  <a:schemeClr val="tx1"/>
                </a:solidFill>
              </a:rPr>
              <a:t>0.3</a:t>
            </a:r>
            <a:endParaRPr lang="zh-CN" altLang="en-US" sz="1600" dirty="0">
              <a:solidFill>
                <a:schemeClr val="tx1"/>
              </a:solidFill>
            </a:endParaRPr>
          </a:p>
          <a:p>
            <a:pPr marL="0" indent="0">
              <a:lnSpc>
                <a:spcPct val="150000"/>
              </a:lnSpc>
              <a:buFont typeface="Arial" panose="020B0604020202020204"/>
              <a:buNone/>
            </a:pPr>
            <a:r>
              <a:rPr lang="zh-CN" altLang="en-US" sz="1600" dirty="0">
                <a:solidFill>
                  <a:schemeClr val="tx1"/>
                </a:solidFill>
              </a:rPr>
              <a:t>    调参：值越小，训练越慢， 典型值为</a:t>
            </a:r>
            <a:r>
              <a:rPr lang="en-US" altLang="zh-CN" sz="1600" dirty="0">
                <a:solidFill>
                  <a:schemeClr val="tx1"/>
                </a:solidFill>
              </a:rPr>
              <a:t>0.001-0.05</a:t>
            </a:r>
            <a:endParaRPr lang="zh-CN" altLang="en-US" sz="1600" dirty="0">
              <a:solidFill>
                <a:schemeClr val="tx1"/>
              </a:solidFill>
            </a:endParaRPr>
          </a:p>
          <a:p>
            <a:pPr marL="0" indent="0">
              <a:lnSpc>
                <a:spcPct val="150000"/>
              </a:lnSpc>
              <a:buFont typeface="Arial" panose="020B0604020202020204"/>
              <a:buNone/>
            </a:pPr>
            <a:r>
              <a:rPr lang="en-US" altLang="zh-CN" sz="1600" dirty="0">
                <a:solidFill>
                  <a:schemeClr val="tx1"/>
                </a:solidFill>
              </a:rPr>
              <a:t>objective </a:t>
            </a:r>
            <a:r>
              <a:rPr lang="zh-CN" altLang="en-US" sz="1600" dirty="0">
                <a:solidFill>
                  <a:schemeClr val="tx1"/>
                </a:solidFill>
              </a:rPr>
              <a:t>目标函数</a:t>
            </a:r>
          </a:p>
          <a:p>
            <a:pPr marL="0" indent="0">
              <a:lnSpc>
                <a:spcPct val="150000"/>
              </a:lnSpc>
              <a:buFont typeface="Arial" panose="020B0604020202020204"/>
              <a:buNone/>
            </a:pPr>
            <a:r>
              <a:rPr lang="zh-CN" altLang="en-US" sz="1600" dirty="0">
                <a:solidFill>
                  <a:schemeClr val="tx1"/>
                </a:solidFill>
              </a:rPr>
              <a:t>    回归任务：</a:t>
            </a:r>
            <a:r>
              <a:rPr lang="en-US" altLang="zh-CN" sz="1600" dirty="0" err="1">
                <a:solidFill>
                  <a:schemeClr val="tx1"/>
                </a:solidFill>
              </a:rPr>
              <a:t>reg:linear</a:t>
            </a:r>
            <a:r>
              <a:rPr lang="en-US" altLang="zh-CN" sz="1600" dirty="0">
                <a:solidFill>
                  <a:schemeClr val="tx1"/>
                </a:solidFill>
              </a:rPr>
              <a:t> (</a:t>
            </a:r>
            <a:r>
              <a:rPr lang="zh-CN" altLang="en-US" sz="1600" dirty="0">
                <a:solidFill>
                  <a:schemeClr val="tx1"/>
                </a:solidFill>
              </a:rPr>
              <a:t>默认</a:t>
            </a:r>
            <a:r>
              <a:rPr lang="en-US" altLang="zh-CN" sz="1600" dirty="0">
                <a:solidFill>
                  <a:schemeClr val="tx1"/>
                </a:solidFill>
              </a:rPr>
              <a:t>)</a:t>
            </a:r>
            <a:r>
              <a:rPr lang="zh-CN" altLang="en-US" sz="1600" dirty="0">
                <a:solidFill>
                  <a:schemeClr val="tx1"/>
                </a:solidFill>
              </a:rPr>
              <a:t>，</a:t>
            </a:r>
            <a:r>
              <a:rPr lang="en-US" altLang="zh-CN" sz="1600" dirty="0" err="1">
                <a:solidFill>
                  <a:schemeClr val="tx1"/>
                </a:solidFill>
              </a:rPr>
              <a:t>reg:logistic</a:t>
            </a:r>
            <a:r>
              <a:rPr lang="en-US" altLang="zh-CN" sz="1600" dirty="0">
                <a:solidFill>
                  <a:schemeClr val="tx1"/>
                </a:solidFill>
              </a:rPr>
              <a:t> </a:t>
            </a: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二分类：</a:t>
            </a:r>
          </a:p>
          <a:p>
            <a:pPr marL="0" indent="0">
              <a:lnSpc>
                <a:spcPct val="150000"/>
              </a:lnSpc>
              <a:buFont typeface="Arial" panose="020B0604020202020204"/>
              <a:buNone/>
            </a:pPr>
            <a:r>
              <a:rPr lang="zh-CN" altLang="en-US" sz="1600" dirty="0">
                <a:solidFill>
                  <a:schemeClr val="tx1"/>
                </a:solidFill>
              </a:rPr>
              <a:t>        </a:t>
            </a:r>
            <a:r>
              <a:rPr lang="en-US" altLang="zh-CN" sz="1600" dirty="0" err="1">
                <a:solidFill>
                  <a:schemeClr val="tx1"/>
                </a:solidFill>
              </a:rPr>
              <a:t>binary:logistic</a:t>
            </a:r>
            <a:r>
              <a:rPr lang="en-US" altLang="zh-CN" sz="1600" dirty="0">
                <a:solidFill>
                  <a:schemeClr val="tx1"/>
                </a:solidFill>
              </a:rPr>
              <a:t>   </a:t>
            </a:r>
            <a:r>
              <a:rPr lang="zh-CN" altLang="en-US" sz="1600" dirty="0">
                <a:solidFill>
                  <a:schemeClr val="tx1"/>
                </a:solidFill>
              </a:rPr>
              <a:t>概率 ，</a:t>
            </a:r>
            <a:r>
              <a:rPr lang="en-US" altLang="zh-CN" sz="1600" dirty="0" err="1">
                <a:solidFill>
                  <a:schemeClr val="tx1"/>
                </a:solidFill>
              </a:rPr>
              <a:t>binary:logitraw</a:t>
            </a:r>
            <a:r>
              <a:rPr lang="en-US" altLang="zh-CN" sz="1600" dirty="0">
                <a:solidFill>
                  <a:schemeClr val="tx1"/>
                </a:solidFill>
              </a:rPr>
              <a:t>   </a:t>
            </a:r>
            <a:r>
              <a:rPr lang="zh-CN" altLang="en-US" sz="1600" dirty="0">
                <a:solidFill>
                  <a:schemeClr val="tx1"/>
                </a:solidFill>
              </a:rPr>
              <a:t>类别</a:t>
            </a:r>
            <a:endParaRPr lang="en-US" altLang="zh-CN" sz="1600" dirty="0">
              <a:solidFill>
                <a:schemeClr val="tx1"/>
              </a:solidFill>
            </a:endParaRPr>
          </a:p>
          <a:p>
            <a:pPr marL="0" indent="0">
              <a:lnSpc>
                <a:spcPct val="150000"/>
              </a:lnSpc>
              <a:buFont typeface="Arial" panose="020B0604020202020204"/>
              <a:buNone/>
            </a:pPr>
            <a:r>
              <a:rPr lang="zh-CN" altLang="en-US" sz="1600" dirty="0">
                <a:solidFill>
                  <a:schemeClr val="tx1"/>
                </a:solidFill>
              </a:rPr>
              <a:t> 多分类</a:t>
            </a:r>
          </a:p>
          <a:p>
            <a:pPr marL="0" indent="0">
              <a:lnSpc>
                <a:spcPct val="150000"/>
              </a:lnSpc>
              <a:buFont typeface="Arial" panose="020B0604020202020204"/>
              <a:buNone/>
            </a:pPr>
            <a:r>
              <a:rPr lang="zh-CN" altLang="en-US" sz="1600" dirty="0">
                <a:solidFill>
                  <a:schemeClr val="tx1"/>
                </a:solidFill>
              </a:rPr>
              <a:t>        </a:t>
            </a:r>
            <a:r>
              <a:rPr lang="en-US" altLang="zh-CN" sz="1600" dirty="0">
                <a:solidFill>
                  <a:schemeClr val="tx1"/>
                </a:solidFill>
              </a:rPr>
              <a:t>multi</a:t>
            </a:r>
            <a:r>
              <a:rPr lang="zh-CN" altLang="en-US" sz="1600" dirty="0">
                <a:solidFill>
                  <a:schemeClr val="tx1"/>
                </a:solidFill>
              </a:rPr>
              <a:t>：</a:t>
            </a:r>
            <a:r>
              <a:rPr lang="en-US" altLang="zh-CN" sz="1600" dirty="0" err="1">
                <a:solidFill>
                  <a:schemeClr val="tx1"/>
                </a:solidFill>
              </a:rPr>
              <a:t>softmax</a:t>
            </a:r>
            <a:r>
              <a:rPr lang="en-US" altLang="zh-CN" sz="1600" dirty="0">
                <a:solidFill>
                  <a:schemeClr val="tx1"/>
                </a:solidFill>
              </a:rPr>
              <a:t>  </a:t>
            </a:r>
            <a:r>
              <a:rPr lang="en-US" altLang="zh-CN" sz="1600" dirty="0" err="1">
                <a:solidFill>
                  <a:schemeClr val="tx1"/>
                </a:solidFill>
              </a:rPr>
              <a:t>num_class</a:t>
            </a:r>
            <a:r>
              <a:rPr lang="en-US" altLang="zh-CN" sz="1600" dirty="0">
                <a:solidFill>
                  <a:schemeClr val="tx1"/>
                </a:solidFill>
              </a:rPr>
              <a:t>=n   </a:t>
            </a:r>
            <a:r>
              <a:rPr lang="zh-CN" altLang="en-US" sz="1600" dirty="0">
                <a:solidFill>
                  <a:schemeClr val="tx1"/>
                </a:solidFill>
              </a:rPr>
              <a:t>返回类别</a:t>
            </a:r>
          </a:p>
          <a:p>
            <a:pPr marL="0" indent="0">
              <a:lnSpc>
                <a:spcPct val="150000"/>
              </a:lnSpc>
              <a:buFont typeface="Arial" panose="020B0604020202020204"/>
              <a:buNone/>
            </a:pPr>
            <a:r>
              <a:rPr lang="zh-CN" altLang="en-US" sz="1600" dirty="0">
                <a:solidFill>
                  <a:schemeClr val="tx1"/>
                </a:solidFill>
              </a:rPr>
              <a:t>        </a:t>
            </a:r>
            <a:r>
              <a:rPr lang="en-US" altLang="zh-CN" sz="1600" dirty="0">
                <a:solidFill>
                  <a:schemeClr val="tx1"/>
                </a:solidFill>
              </a:rPr>
              <a:t>multi</a:t>
            </a:r>
            <a:r>
              <a:rPr lang="zh-CN" altLang="en-US" sz="1600" dirty="0">
                <a:solidFill>
                  <a:schemeClr val="tx1"/>
                </a:solidFill>
              </a:rPr>
              <a:t>：</a:t>
            </a:r>
            <a:r>
              <a:rPr lang="en-US" altLang="zh-CN" sz="1600" dirty="0" err="1">
                <a:solidFill>
                  <a:schemeClr val="tx1"/>
                </a:solidFill>
              </a:rPr>
              <a:t>softprob</a:t>
            </a:r>
            <a:r>
              <a:rPr lang="en-US" altLang="zh-CN" sz="1600" dirty="0">
                <a:solidFill>
                  <a:schemeClr val="tx1"/>
                </a:solidFill>
              </a:rPr>
              <a:t>   </a:t>
            </a:r>
            <a:r>
              <a:rPr lang="en-US" altLang="zh-CN" sz="1600" dirty="0" err="1">
                <a:solidFill>
                  <a:schemeClr val="tx1"/>
                </a:solidFill>
              </a:rPr>
              <a:t>num_class</a:t>
            </a:r>
            <a:r>
              <a:rPr lang="en-US" altLang="zh-CN" sz="1600" dirty="0">
                <a:solidFill>
                  <a:schemeClr val="tx1"/>
                </a:solidFill>
              </a:rPr>
              <a:t>=n  </a:t>
            </a:r>
            <a:r>
              <a:rPr lang="zh-CN" altLang="en-US" sz="1600" dirty="0">
                <a:solidFill>
                  <a:schemeClr val="tx1"/>
                </a:solidFill>
              </a:rPr>
              <a:t>返回概率</a:t>
            </a: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a:extLst>
              <a:ext uri="{FF2B5EF4-FFF2-40B4-BE49-F238E27FC236}">
                <a16:creationId xmlns:a16="http://schemas.microsoft.com/office/drawing/2014/main" id="{43755AF2-2803-4BC6-B3AE-91EC1BDD55D7}"/>
              </a:ext>
            </a:extLst>
          </p:cNvPr>
          <p:cNvSpPr txBox="1">
            <a:spLocks/>
          </p:cNvSpPr>
          <p:nvPr/>
        </p:nvSpPr>
        <p:spPr>
          <a:xfrm>
            <a:off x="6273083" y="1119905"/>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a:solidFill>
                  <a:schemeClr val="tx1"/>
                </a:solidFill>
              </a:rPr>
              <a:t> </a:t>
            </a:r>
            <a:r>
              <a:rPr lang="en-US" altLang="zh-CN" sz="1600" dirty="0" err="1">
                <a:solidFill>
                  <a:schemeClr val="tx1"/>
                </a:solidFill>
              </a:rPr>
              <a:t>eval_metric</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    </a:t>
            </a:r>
            <a:r>
              <a:rPr lang="zh-CN" altLang="en-US" sz="1600" dirty="0">
                <a:solidFill>
                  <a:schemeClr val="tx1"/>
                </a:solidFill>
              </a:rPr>
              <a:t>回归任务</a:t>
            </a:r>
            <a:r>
              <a:rPr lang="en-US" altLang="zh-CN" sz="1600" dirty="0">
                <a:solidFill>
                  <a:schemeClr val="tx1"/>
                </a:solidFill>
              </a:rPr>
              <a:t>(</a:t>
            </a:r>
            <a:r>
              <a:rPr lang="zh-CN" altLang="en-US" sz="1600" dirty="0">
                <a:solidFill>
                  <a:schemeClr val="tx1"/>
                </a:solidFill>
              </a:rPr>
              <a:t>默认</a:t>
            </a:r>
            <a:r>
              <a:rPr lang="en-US" altLang="zh-CN" sz="1600" dirty="0" err="1">
                <a:solidFill>
                  <a:schemeClr val="tx1"/>
                </a:solidFill>
              </a:rPr>
              <a:t>rmse</a:t>
            </a:r>
            <a:r>
              <a:rPr lang="en-US" altLang="zh-CN" sz="1600" dirty="0">
                <a:solidFill>
                  <a:schemeClr val="tx1"/>
                </a:solidFill>
              </a:rPr>
              <a:t>)</a:t>
            </a:r>
            <a:r>
              <a:rPr lang="zh-CN" altLang="en-US" sz="1600" dirty="0">
                <a:solidFill>
                  <a:schemeClr val="tx1"/>
                </a:solidFill>
              </a:rPr>
              <a:t>：</a:t>
            </a:r>
            <a:r>
              <a:rPr lang="en-US" altLang="zh-CN" sz="1600" dirty="0" err="1">
                <a:solidFill>
                  <a:schemeClr val="tx1"/>
                </a:solidFill>
              </a:rPr>
              <a:t>rmse</a:t>
            </a:r>
            <a:r>
              <a:rPr lang="en-US" altLang="zh-CN" sz="1600" dirty="0">
                <a:solidFill>
                  <a:schemeClr val="tx1"/>
                </a:solidFill>
              </a:rPr>
              <a:t>--</a:t>
            </a:r>
            <a:r>
              <a:rPr lang="zh-CN" altLang="en-US" sz="1600" dirty="0">
                <a:solidFill>
                  <a:schemeClr val="tx1"/>
                </a:solidFill>
              </a:rPr>
              <a:t>均方根误差，</a:t>
            </a:r>
            <a:r>
              <a:rPr lang="en-US" altLang="zh-CN" sz="1600" dirty="0" err="1">
                <a:solidFill>
                  <a:schemeClr val="tx1"/>
                </a:solidFill>
              </a:rPr>
              <a:t>mae</a:t>
            </a:r>
            <a:r>
              <a:rPr lang="en-US" altLang="zh-CN" sz="1600" dirty="0">
                <a:solidFill>
                  <a:schemeClr val="tx1"/>
                </a:solidFill>
              </a:rPr>
              <a:t>--</a:t>
            </a:r>
            <a:r>
              <a:rPr lang="zh-CN" altLang="en-US" sz="1600" dirty="0">
                <a:solidFill>
                  <a:schemeClr val="tx1"/>
                </a:solidFill>
              </a:rPr>
              <a:t>平均绝对误差</a:t>
            </a:r>
          </a:p>
          <a:p>
            <a:pPr marL="0" indent="0">
              <a:lnSpc>
                <a:spcPct val="150000"/>
              </a:lnSpc>
              <a:buFont typeface="Arial" panose="020B0604020202020204"/>
              <a:buNone/>
            </a:pPr>
            <a:r>
              <a:rPr lang="zh-CN" altLang="en-US" sz="1600" dirty="0">
                <a:solidFill>
                  <a:schemeClr val="tx1"/>
                </a:solidFill>
              </a:rPr>
              <a:t>    分类任务</a:t>
            </a:r>
            <a:r>
              <a:rPr lang="en-US" altLang="zh-CN" sz="1600" dirty="0">
                <a:solidFill>
                  <a:schemeClr val="tx1"/>
                </a:solidFill>
              </a:rPr>
              <a:t>(</a:t>
            </a:r>
            <a:r>
              <a:rPr lang="zh-CN" altLang="en-US" sz="1600" dirty="0">
                <a:solidFill>
                  <a:schemeClr val="tx1"/>
                </a:solidFill>
              </a:rPr>
              <a:t>默认</a:t>
            </a:r>
            <a:r>
              <a:rPr lang="en-US" altLang="zh-CN" sz="1600" dirty="0">
                <a:solidFill>
                  <a:schemeClr val="tx1"/>
                </a:solidFill>
              </a:rPr>
              <a:t>error)</a:t>
            </a:r>
          </a:p>
          <a:p>
            <a:pPr marL="0" indent="0">
              <a:lnSpc>
                <a:spcPct val="150000"/>
              </a:lnSpc>
              <a:buFont typeface="Arial" panose="020B0604020202020204"/>
              <a:buNone/>
            </a:pPr>
            <a:r>
              <a:rPr lang="en-US" altLang="zh-CN" sz="1600" dirty="0">
                <a:solidFill>
                  <a:schemeClr val="tx1"/>
                </a:solidFill>
              </a:rPr>
              <a:t>        </a:t>
            </a:r>
            <a:r>
              <a:rPr lang="en-US" altLang="zh-CN" sz="1600" dirty="0" err="1">
                <a:solidFill>
                  <a:schemeClr val="tx1"/>
                </a:solidFill>
              </a:rPr>
              <a:t>auc</a:t>
            </a:r>
            <a:r>
              <a:rPr lang="en-US" altLang="zh-CN" sz="1600" dirty="0">
                <a:solidFill>
                  <a:schemeClr val="tx1"/>
                </a:solidFill>
              </a:rPr>
              <a:t>--roc</a:t>
            </a:r>
            <a:r>
              <a:rPr lang="zh-CN" altLang="en-US" sz="1600" dirty="0">
                <a:solidFill>
                  <a:schemeClr val="tx1"/>
                </a:solidFill>
              </a:rPr>
              <a:t>曲线下面积</a:t>
            </a:r>
          </a:p>
          <a:p>
            <a:pPr marL="0" indent="0">
              <a:lnSpc>
                <a:spcPct val="150000"/>
              </a:lnSpc>
              <a:buFont typeface="Arial" panose="020B0604020202020204"/>
              <a:buNone/>
            </a:pPr>
            <a:r>
              <a:rPr lang="zh-CN" altLang="en-US" sz="1600" dirty="0">
                <a:solidFill>
                  <a:schemeClr val="tx1"/>
                </a:solidFill>
              </a:rPr>
              <a:t>        </a:t>
            </a:r>
            <a:r>
              <a:rPr lang="en-US" altLang="zh-CN" sz="1600" dirty="0">
                <a:solidFill>
                  <a:schemeClr val="tx1"/>
                </a:solidFill>
              </a:rPr>
              <a:t>error--</a:t>
            </a:r>
            <a:r>
              <a:rPr lang="zh-CN" altLang="en-US" sz="1600" dirty="0">
                <a:solidFill>
                  <a:schemeClr val="tx1"/>
                </a:solidFill>
              </a:rPr>
              <a:t>错误率（二分类）</a:t>
            </a:r>
          </a:p>
          <a:p>
            <a:pPr marL="0" indent="0">
              <a:lnSpc>
                <a:spcPct val="150000"/>
              </a:lnSpc>
              <a:buFont typeface="Arial" panose="020B0604020202020204"/>
              <a:buNone/>
            </a:pPr>
            <a:r>
              <a:rPr lang="zh-CN" altLang="en-US" sz="1600" dirty="0">
                <a:solidFill>
                  <a:schemeClr val="tx1"/>
                </a:solidFill>
              </a:rPr>
              <a:t>        </a:t>
            </a:r>
            <a:r>
              <a:rPr lang="en-US" altLang="zh-CN" sz="1600" dirty="0" err="1">
                <a:solidFill>
                  <a:schemeClr val="tx1"/>
                </a:solidFill>
              </a:rPr>
              <a:t>merror</a:t>
            </a:r>
            <a:r>
              <a:rPr lang="en-US" altLang="zh-CN" sz="1600" dirty="0">
                <a:solidFill>
                  <a:schemeClr val="tx1"/>
                </a:solidFill>
              </a:rPr>
              <a:t>--</a:t>
            </a:r>
            <a:r>
              <a:rPr lang="zh-CN" altLang="en-US" sz="1600" dirty="0">
                <a:solidFill>
                  <a:schemeClr val="tx1"/>
                </a:solidFill>
              </a:rPr>
              <a:t>错误率（多分类）</a:t>
            </a:r>
          </a:p>
          <a:p>
            <a:pPr marL="0" indent="0">
              <a:lnSpc>
                <a:spcPct val="150000"/>
              </a:lnSpc>
              <a:buFont typeface="Arial" panose="020B0604020202020204"/>
              <a:buNone/>
            </a:pPr>
            <a:r>
              <a:rPr lang="zh-CN" altLang="en-US" sz="1600" dirty="0">
                <a:solidFill>
                  <a:schemeClr val="tx1"/>
                </a:solidFill>
              </a:rPr>
              <a:t>        </a:t>
            </a:r>
            <a:r>
              <a:rPr lang="en-US" altLang="zh-CN" sz="1600" dirty="0" err="1">
                <a:solidFill>
                  <a:schemeClr val="tx1"/>
                </a:solidFill>
              </a:rPr>
              <a:t>logloss</a:t>
            </a:r>
            <a:r>
              <a:rPr lang="en-US" altLang="zh-CN" sz="1600" dirty="0">
                <a:solidFill>
                  <a:schemeClr val="tx1"/>
                </a:solidFill>
              </a:rPr>
              <a:t>--</a:t>
            </a:r>
            <a:r>
              <a:rPr lang="zh-CN" altLang="en-US" sz="1600" dirty="0">
                <a:solidFill>
                  <a:schemeClr val="tx1"/>
                </a:solidFill>
              </a:rPr>
              <a:t>负对数似然函数（二分类）</a:t>
            </a:r>
          </a:p>
          <a:p>
            <a:pPr marL="0" indent="0">
              <a:lnSpc>
                <a:spcPct val="150000"/>
              </a:lnSpc>
              <a:buFont typeface="Arial" panose="020B0604020202020204"/>
              <a:buNone/>
            </a:pPr>
            <a:r>
              <a:rPr lang="zh-CN" altLang="en-US" sz="1600" dirty="0">
                <a:solidFill>
                  <a:schemeClr val="tx1"/>
                </a:solidFill>
              </a:rPr>
              <a:t>        </a:t>
            </a:r>
            <a:r>
              <a:rPr lang="en-US" altLang="zh-CN" sz="1600" dirty="0" err="1">
                <a:solidFill>
                  <a:schemeClr val="tx1"/>
                </a:solidFill>
              </a:rPr>
              <a:t>mlogloss</a:t>
            </a:r>
            <a:r>
              <a:rPr lang="en-US" altLang="zh-CN" sz="1600" dirty="0">
                <a:solidFill>
                  <a:schemeClr val="tx1"/>
                </a:solidFill>
              </a:rPr>
              <a:t>--</a:t>
            </a:r>
            <a:r>
              <a:rPr lang="zh-CN" altLang="en-US" sz="1600" dirty="0">
                <a:solidFill>
                  <a:schemeClr val="tx1"/>
                </a:solidFill>
              </a:rPr>
              <a:t>负对数似然函数（多分类）</a:t>
            </a:r>
          </a:p>
          <a:p>
            <a:pPr marL="0" indent="0">
              <a:lnSpc>
                <a:spcPct val="150000"/>
              </a:lnSpc>
              <a:buFont typeface="Arial" panose="020B0604020202020204"/>
              <a:buNone/>
            </a:pPr>
            <a:r>
              <a:rPr lang="en-US" altLang="zh-CN" sz="1600" dirty="0">
                <a:solidFill>
                  <a:schemeClr val="tx1"/>
                </a:solidFill>
              </a:rPr>
              <a:t>gamma</a:t>
            </a:r>
            <a:r>
              <a:rPr lang="zh-CN" altLang="en-US" sz="1600" dirty="0">
                <a:solidFill>
                  <a:schemeClr val="tx1"/>
                </a:solidFill>
              </a:rPr>
              <a:t>，惩罚项系数，指定节点分裂所需的最小损失函数下降值</a:t>
            </a:r>
          </a:p>
          <a:p>
            <a:pPr marL="0" indent="0">
              <a:lnSpc>
                <a:spcPct val="150000"/>
              </a:lnSpc>
              <a:buFont typeface="Arial" panose="020B0604020202020204"/>
              <a:buNone/>
            </a:pPr>
            <a:r>
              <a:rPr lang="en-US" altLang="zh-CN" sz="1600" dirty="0">
                <a:solidFill>
                  <a:schemeClr val="tx1"/>
                </a:solidFill>
              </a:rPr>
              <a:t>alpha</a:t>
            </a:r>
            <a:r>
              <a:rPr lang="zh-CN" altLang="en-US" sz="1600" dirty="0">
                <a:solidFill>
                  <a:schemeClr val="tx1"/>
                </a:solidFill>
              </a:rPr>
              <a:t>，</a:t>
            </a:r>
            <a:r>
              <a:rPr lang="en-US" altLang="zh-CN" sz="1600" dirty="0">
                <a:solidFill>
                  <a:schemeClr val="tx1"/>
                </a:solidFill>
              </a:rPr>
              <a:t>L1</a:t>
            </a:r>
            <a:r>
              <a:rPr lang="zh-CN" altLang="en-US" sz="1600" dirty="0">
                <a:solidFill>
                  <a:schemeClr val="tx1"/>
                </a:solidFill>
              </a:rPr>
              <a:t>正则化系数，默认为</a:t>
            </a:r>
            <a:r>
              <a:rPr lang="en-US" altLang="zh-CN" sz="1600" dirty="0">
                <a:solidFill>
                  <a:schemeClr val="tx1"/>
                </a:solidFill>
              </a:rPr>
              <a:t>1</a:t>
            </a:r>
          </a:p>
          <a:p>
            <a:pPr marL="0" indent="0">
              <a:lnSpc>
                <a:spcPct val="150000"/>
              </a:lnSpc>
              <a:buFont typeface="Arial" panose="020B0604020202020204"/>
              <a:buNone/>
            </a:pPr>
            <a:r>
              <a:rPr lang="en-US" altLang="zh-CN" sz="1600" dirty="0">
                <a:solidFill>
                  <a:schemeClr val="tx1"/>
                </a:solidFill>
              </a:rPr>
              <a:t>lambda</a:t>
            </a:r>
            <a:r>
              <a:rPr lang="zh-CN" altLang="en-US" sz="1600" dirty="0">
                <a:solidFill>
                  <a:schemeClr val="tx1"/>
                </a:solidFill>
              </a:rPr>
              <a:t>，</a:t>
            </a:r>
            <a:r>
              <a:rPr lang="en-US" altLang="zh-CN" sz="1600" dirty="0">
                <a:solidFill>
                  <a:schemeClr val="tx1"/>
                </a:solidFill>
              </a:rPr>
              <a:t>L2</a:t>
            </a:r>
            <a:r>
              <a:rPr lang="zh-CN" altLang="en-US" sz="1600" dirty="0">
                <a:solidFill>
                  <a:schemeClr val="tx1"/>
                </a:solidFill>
              </a:rPr>
              <a:t>正则化系数，默认为</a:t>
            </a:r>
            <a:r>
              <a:rPr lang="en-US" altLang="zh-CN" sz="1600" dirty="0">
                <a:solidFill>
                  <a:schemeClr val="tx1"/>
                </a:solidFill>
              </a:rPr>
              <a:t>1</a:t>
            </a:r>
          </a:p>
          <a:p>
            <a:pPr marL="0" indent="0">
              <a:lnSpc>
                <a:spcPct val="150000"/>
              </a:lnSpc>
              <a:buFont typeface="Arial" panose="020B0604020202020204"/>
              <a:buNone/>
            </a:pPr>
            <a:endParaRPr lang="en-US" altLang="zh-CN" sz="1600" dirty="0">
              <a:solidFill>
                <a:schemeClr val="tx1"/>
              </a:solidFill>
            </a:endParaRPr>
          </a:p>
        </p:txBody>
      </p:sp>
    </p:spTree>
    <p:extLst>
      <p:ext uri="{BB962C8B-B14F-4D97-AF65-F5344CB8AC3E}">
        <p14:creationId xmlns:p14="http://schemas.microsoft.com/office/powerpoint/2010/main" val="42576340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常用机器学习神器 </a:t>
            </a:r>
            <a:r>
              <a:rPr lang="en-US" altLang="zh-CN" dirty="0" err="1">
                <a:ea typeface="宋体" panose="02010600030101010101" pitchFamily="2" charset="-122"/>
                <a:sym typeface="+mn-ea"/>
              </a:rPr>
              <a:t>CatBoost</a:t>
            </a:r>
            <a:endParaRPr lang="zh-CN" altLang="zh-CN" dirty="0"/>
          </a:p>
        </p:txBody>
      </p:sp>
      <p:sp>
        <p:nvSpPr>
          <p:cNvPr id="164" name="Content Placeholder 2"/>
          <p:cNvSpPr txBox="1">
            <a:spLocks noGrp="1"/>
          </p:cNvSpPr>
          <p:nvPr>
            <p:ph type="body" idx="1"/>
          </p:nvPr>
        </p:nvSpPr>
        <p:spPr>
          <a:xfrm>
            <a:off x="363682" y="1139159"/>
            <a:ext cx="5937365" cy="4385434"/>
          </a:xfrm>
          <a:prstGeom prst="rect">
            <a:avLst/>
          </a:prstGeom>
        </p:spPr>
        <p:txBody>
          <a:bodyPr>
            <a:noAutofit/>
          </a:bodyPr>
          <a:lstStyle/>
          <a:p>
            <a:pPr marL="0" indent="0">
              <a:lnSpc>
                <a:spcPct val="150000"/>
              </a:lnSpc>
              <a:buNone/>
            </a:pPr>
            <a:r>
              <a:rPr lang="en-US" altLang="zh-CN" sz="1600" dirty="0">
                <a:solidFill>
                  <a:schemeClr val="tx1"/>
                </a:solidFill>
              </a:rPr>
              <a:t>from </a:t>
            </a:r>
            <a:r>
              <a:rPr lang="en-US" altLang="zh-CN" sz="1600" dirty="0" err="1">
                <a:solidFill>
                  <a:schemeClr val="tx1"/>
                </a:solidFill>
              </a:rPr>
              <a:t>catboost</a:t>
            </a:r>
            <a:r>
              <a:rPr lang="en-US" altLang="zh-CN" sz="1600" dirty="0">
                <a:solidFill>
                  <a:schemeClr val="tx1"/>
                </a:solidFill>
              </a:rPr>
              <a:t> import </a:t>
            </a:r>
            <a:r>
              <a:rPr lang="en-US" altLang="zh-CN" sz="1600" dirty="0" err="1">
                <a:solidFill>
                  <a:schemeClr val="tx1"/>
                </a:solidFill>
              </a:rPr>
              <a:t>CatBoostClassifier</a:t>
            </a:r>
            <a:endParaRPr lang="en-US" altLang="zh-CN" sz="1600" dirty="0">
              <a:solidFill>
                <a:schemeClr val="tx1"/>
              </a:solidFill>
            </a:endParaRPr>
          </a:p>
          <a:p>
            <a:pPr marL="0" indent="0">
              <a:lnSpc>
                <a:spcPct val="150000"/>
              </a:lnSpc>
              <a:buNone/>
            </a:pPr>
            <a:r>
              <a:rPr lang="en-US" altLang="zh-CN" sz="1600" dirty="0" err="1">
                <a:solidFill>
                  <a:schemeClr val="tx1"/>
                </a:solidFill>
              </a:rPr>
              <a:t>model_cb</a:t>
            </a:r>
            <a:r>
              <a:rPr lang="en-US" altLang="zh-CN" sz="1600" dirty="0">
                <a:solidFill>
                  <a:schemeClr val="tx1"/>
                </a:solidFill>
              </a:rPr>
              <a:t> = </a:t>
            </a:r>
            <a:r>
              <a:rPr lang="en-US" altLang="zh-CN" sz="1600" dirty="0" err="1">
                <a:solidFill>
                  <a:schemeClr val="tx1"/>
                </a:solidFill>
              </a:rPr>
              <a:t>cb.CatBoostClassifier</a:t>
            </a:r>
            <a:r>
              <a:rPr lang="en-US" altLang="zh-CN" sz="1600" dirty="0">
                <a:solidFill>
                  <a:schemeClr val="tx1"/>
                </a:solidFill>
              </a:rPr>
              <a:t>(iterations=5000, </a:t>
            </a:r>
          </a:p>
          <a:p>
            <a:pPr marL="0" indent="0">
              <a:lnSpc>
                <a:spcPct val="150000"/>
              </a:lnSpc>
              <a:buNone/>
            </a:pPr>
            <a:r>
              <a:rPr lang="en-US" altLang="zh-CN" sz="1600" dirty="0">
                <a:solidFill>
                  <a:schemeClr val="tx1"/>
                </a:solidFill>
              </a:rPr>
              <a:t>                              depth=7, </a:t>
            </a:r>
          </a:p>
          <a:p>
            <a:pPr marL="0" indent="0">
              <a:lnSpc>
                <a:spcPct val="150000"/>
              </a:lnSpc>
              <a:buNone/>
            </a:pPr>
            <a:r>
              <a:rPr lang="en-US" altLang="zh-CN" sz="1600" dirty="0">
                <a:solidFill>
                  <a:schemeClr val="tx1"/>
                </a:solidFill>
              </a:rPr>
              <a:t>                              </a:t>
            </a:r>
            <a:r>
              <a:rPr lang="en-US" altLang="zh-CN" sz="1600" dirty="0" err="1">
                <a:solidFill>
                  <a:schemeClr val="tx1"/>
                </a:solidFill>
              </a:rPr>
              <a:t>learning_rate</a:t>
            </a:r>
            <a:r>
              <a:rPr lang="en-US" altLang="zh-CN" sz="1600" dirty="0">
                <a:solidFill>
                  <a:schemeClr val="tx1"/>
                </a:solidFill>
              </a:rPr>
              <a:t>=0.001, </a:t>
            </a:r>
          </a:p>
          <a:p>
            <a:pPr marL="0" indent="0">
              <a:lnSpc>
                <a:spcPct val="150000"/>
              </a:lnSpc>
              <a:buNone/>
            </a:pPr>
            <a:r>
              <a:rPr lang="en-US" altLang="zh-CN" sz="1600" dirty="0">
                <a:solidFill>
                  <a:schemeClr val="tx1"/>
                </a:solidFill>
              </a:rPr>
              <a:t>                              </a:t>
            </a:r>
            <a:r>
              <a:rPr lang="en-US" altLang="zh-CN" sz="1600" dirty="0" err="1">
                <a:solidFill>
                  <a:schemeClr val="tx1"/>
                </a:solidFill>
              </a:rPr>
              <a:t>loss_function</a:t>
            </a:r>
            <a:r>
              <a:rPr lang="en-US" altLang="zh-CN" sz="1600" dirty="0">
                <a:solidFill>
                  <a:schemeClr val="tx1"/>
                </a:solidFill>
              </a:rPr>
              <a:t>='</a:t>
            </a:r>
            <a:r>
              <a:rPr lang="en-US" altLang="zh-CN" sz="1600" dirty="0" err="1">
                <a:solidFill>
                  <a:schemeClr val="tx1"/>
                </a:solidFill>
              </a:rPr>
              <a:t>Logloss</a:t>
            </a:r>
            <a:r>
              <a:rPr lang="en-US" altLang="zh-CN" sz="1600" dirty="0">
                <a:solidFill>
                  <a:schemeClr val="tx1"/>
                </a:solidFill>
              </a:rPr>
              <a:t>',</a:t>
            </a:r>
          </a:p>
          <a:p>
            <a:pPr marL="0" indent="0">
              <a:lnSpc>
                <a:spcPct val="150000"/>
              </a:lnSpc>
              <a:buNone/>
            </a:pPr>
            <a:r>
              <a:rPr lang="en-US" altLang="zh-CN" sz="1600" dirty="0">
                <a:solidFill>
                  <a:schemeClr val="tx1"/>
                </a:solidFill>
              </a:rPr>
              <a:t>                              </a:t>
            </a:r>
            <a:r>
              <a:rPr lang="en-US" altLang="zh-CN" sz="1600" dirty="0" err="1">
                <a:solidFill>
                  <a:schemeClr val="tx1"/>
                </a:solidFill>
              </a:rPr>
              <a:t>eval_metric</a:t>
            </a:r>
            <a:r>
              <a:rPr lang="en-US" altLang="zh-CN" sz="1600" dirty="0">
                <a:solidFill>
                  <a:schemeClr val="tx1"/>
                </a:solidFill>
              </a:rPr>
              <a:t>='AUC',</a:t>
            </a:r>
          </a:p>
          <a:p>
            <a:pPr marL="0" indent="0">
              <a:lnSpc>
                <a:spcPct val="150000"/>
              </a:lnSpc>
              <a:buNone/>
            </a:pPr>
            <a:r>
              <a:rPr lang="en-US" altLang="zh-CN" sz="1600" dirty="0">
                <a:solidFill>
                  <a:schemeClr val="tx1"/>
                </a:solidFill>
              </a:rPr>
              <a:t>                              </a:t>
            </a:r>
            <a:r>
              <a:rPr lang="en-US" altLang="zh-CN" sz="1600" dirty="0" err="1">
                <a:solidFill>
                  <a:schemeClr val="tx1"/>
                </a:solidFill>
              </a:rPr>
              <a:t>logging_level</a:t>
            </a:r>
            <a:r>
              <a:rPr lang="en-US" altLang="zh-CN" sz="1600" dirty="0">
                <a:solidFill>
                  <a:schemeClr val="tx1"/>
                </a:solidFill>
              </a:rPr>
              <a:t>='Verbose', </a:t>
            </a:r>
          </a:p>
          <a:p>
            <a:pPr marL="0" indent="0">
              <a:lnSpc>
                <a:spcPct val="150000"/>
              </a:lnSpc>
              <a:buNone/>
            </a:pPr>
            <a:r>
              <a:rPr lang="en-US" altLang="zh-CN" sz="1600" dirty="0">
                <a:solidFill>
                  <a:schemeClr val="tx1"/>
                </a:solidFill>
              </a:rPr>
              <a:t>                              </a:t>
            </a:r>
            <a:r>
              <a:rPr lang="en-US" altLang="zh-CN" sz="1600" dirty="0" err="1">
                <a:solidFill>
                  <a:schemeClr val="tx1"/>
                </a:solidFill>
              </a:rPr>
              <a:t>metric_period</a:t>
            </a:r>
            <a:r>
              <a:rPr lang="en-US" altLang="zh-CN" sz="1600" dirty="0">
                <a:solidFill>
                  <a:schemeClr val="tx1"/>
                </a:solidFill>
              </a:rPr>
              <a:t>=50)</a:t>
            </a:r>
          </a:p>
          <a:p>
            <a:pPr marL="0" indent="0">
              <a:lnSpc>
                <a:spcPct val="150000"/>
              </a:lnSpc>
              <a:buNone/>
            </a:pPr>
            <a:endParaRPr lang="en-US" altLang="zh-CN" sz="1600" dirty="0">
              <a:solidFill>
                <a:schemeClr val="tx1"/>
              </a:solidFill>
            </a:endParaRPr>
          </a:p>
        </p:txBody>
      </p:sp>
      <p:sp>
        <p:nvSpPr>
          <p:cNvPr id="5" name="Content Placeholder 2">
            <a:extLst>
              <a:ext uri="{FF2B5EF4-FFF2-40B4-BE49-F238E27FC236}">
                <a16:creationId xmlns:a16="http://schemas.microsoft.com/office/drawing/2014/main" id="{F65C30DA-EAF4-469B-B8A6-2F9814F5C9FA}"/>
              </a:ext>
            </a:extLst>
          </p:cNvPr>
          <p:cNvSpPr txBox="1">
            <a:spLocks/>
          </p:cNvSpPr>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Tree>
    <p:extLst>
      <p:ext uri="{BB962C8B-B14F-4D97-AF65-F5344CB8AC3E}">
        <p14:creationId xmlns:p14="http://schemas.microsoft.com/office/powerpoint/2010/main" val="11148098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3817460" cy="4940935"/>
          </a:xfrm>
        </p:spPr>
        <p:txBody>
          <a:bodyPr>
            <a:noAutofit/>
          </a:bodyPr>
          <a:lstStyle/>
          <a:p>
            <a:pPr marL="0" indent="0">
              <a:lnSpc>
                <a:spcPct val="170000"/>
              </a:lnSpc>
              <a:buNone/>
            </a:pPr>
            <a:r>
              <a:rPr lang="zh-CN" altLang="en-US" sz="1800" dirty="0">
                <a:ea typeface="宋体" panose="02010600030101010101" pitchFamily="2" charset="-122"/>
                <a:sym typeface="+mn-ea"/>
              </a:rPr>
              <a:t>特征重要性查看：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from </a:t>
            </a:r>
            <a:r>
              <a:rPr lang="en-US" altLang="zh-CN" sz="1800" dirty="0" err="1">
                <a:ea typeface="宋体" panose="02010600030101010101" pitchFamily="2" charset="-122"/>
                <a:sym typeface="+mn-ea"/>
              </a:rPr>
              <a:t>xgboost</a:t>
            </a:r>
            <a:r>
              <a:rPr lang="en-US" altLang="zh-CN" sz="1800" dirty="0">
                <a:ea typeface="宋体" panose="02010600030101010101" pitchFamily="2" charset="-122"/>
                <a:sym typeface="+mn-ea"/>
              </a:rPr>
              <a:t> import </a:t>
            </a:r>
            <a:r>
              <a:rPr lang="en-US" altLang="zh-CN" sz="1800" dirty="0" err="1">
                <a:ea typeface="宋体" panose="02010600030101010101" pitchFamily="2" charset="-122"/>
                <a:sym typeface="+mn-ea"/>
              </a:rPr>
              <a:t>plot_importance</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fig, ax = </a:t>
            </a:r>
            <a:r>
              <a:rPr lang="en-US" altLang="zh-CN" sz="1800" dirty="0" err="1">
                <a:ea typeface="宋体" panose="02010600030101010101" pitchFamily="2" charset="-122"/>
                <a:sym typeface="+mn-ea"/>
              </a:rPr>
              <a:t>plt.subplots</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figsize</a:t>
            </a:r>
            <a:r>
              <a:rPr lang="en-US" altLang="zh-CN" sz="1800" dirty="0">
                <a:ea typeface="宋体" panose="02010600030101010101" pitchFamily="2" charset="-122"/>
                <a:sym typeface="+mn-ea"/>
              </a:rPr>
              <a:t>=(10,8))</a:t>
            </a:r>
          </a:p>
          <a:p>
            <a:pPr marL="0" indent="0">
              <a:lnSpc>
                <a:spcPct val="170000"/>
              </a:lnSpc>
              <a:buNone/>
            </a:pPr>
            <a:r>
              <a:rPr lang="en-US" altLang="zh-CN" sz="1800" dirty="0" err="1">
                <a:ea typeface="宋体" panose="02010600030101010101" pitchFamily="2" charset="-122"/>
                <a:sym typeface="+mn-ea"/>
              </a:rPr>
              <a:t>plot_importance</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model_xgb</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max_num_features</a:t>
            </a:r>
            <a:r>
              <a:rPr lang="en-US" altLang="zh-CN" sz="1800" dirty="0">
                <a:ea typeface="宋体" panose="02010600030101010101" pitchFamily="2" charset="-122"/>
                <a:sym typeface="+mn-ea"/>
              </a:rPr>
              <a:t>=20, ax=ax)</a:t>
            </a:r>
          </a:p>
          <a:p>
            <a:pPr marL="0" indent="0">
              <a:lnSpc>
                <a:spcPct val="170000"/>
              </a:lnSpc>
              <a:buNone/>
            </a:pPr>
            <a:r>
              <a:rPr lang="en-US" altLang="zh-CN" sz="1800" dirty="0" err="1">
                <a:ea typeface="宋体" panose="02010600030101010101" pitchFamily="2" charset="-122"/>
                <a:sym typeface="+mn-ea"/>
              </a:rPr>
              <a:t>plt.show</a:t>
            </a:r>
            <a:r>
              <a:rPr lang="en-US" altLang="zh-CN" sz="1800" dirty="0">
                <a:ea typeface="宋体" panose="02010600030101010101" pitchFamily="2" charset="-122"/>
                <a:sym typeface="+mn-ea"/>
              </a:rPr>
              <a:t>()</a:t>
            </a:r>
          </a:p>
        </p:txBody>
      </p:sp>
      <p:pic>
        <p:nvPicPr>
          <p:cNvPr id="5" name="图片 4">
            <a:extLst>
              <a:ext uri="{FF2B5EF4-FFF2-40B4-BE49-F238E27FC236}">
                <a16:creationId xmlns:a16="http://schemas.microsoft.com/office/drawing/2014/main" id="{76ADFF00-B892-4E63-BE08-D33F4C66DE96}"/>
              </a:ext>
            </a:extLst>
          </p:cNvPr>
          <p:cNvPicPr>
            <a:picLocks noChangeAspect="1"/>
          </p:cNvPicPr>
          <p:nvPr/>
        </p:nvPicPr>
        <p:blipFill>
          <a:blip r:embed="rId3"/>
          <a:stretch>
            <a:fillRect/>
          </a:stretch>
        </p:blipFill>
        <p:spPr>
          <a:xfrm>
            <a:off x="5001393" y="1455420"/>
            <a:ext cx="6862813" cy="4657759"/>
          </a:xfrm>
          <a:prstGeom prst="rect">
            <a:avLst/>
          </a:prstGeom>
        </p:spPr>
      </p:pic>
    </p:spTree>
    <p:custDataLst>
      <p:tags r:id="rId1"/>
    </p:custDataLst>
    <p:extLst>
      <p:ext uri="{BB962C8B-B14F-4D97-AF65-F5344CB8AC3E}">
        <p14:creationId xmlns:p14="http://schemas.microsoft.com/office/powerpoint/2010/main" val="382644458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3817460" cy="4940935"/>
          </a:xfrm>
        </p:spPr>
        <p:txBody>
          <a:bodyPr>
            <a:noAutofit/>
          </a:bodyPr>
          <a:lstStyle/>
          <a:p>
            <a:pPr marL="0" indent="0">
              <a:lnSpc>
                <a:spcPct val="170000"/>
              </a:lnSpc>
              <a:buNone/>
            </a:pPr>
            <a:r>
              <a:rPr lang="zh-CN" altLang="en-US" sz="1800" dirty="0">
                <a:ea typeface="宋体" panose="02010600030101010101" pitchFamily="2" charset="-122"/>
                <a:sym typeface="+mn-ea"/>
              </a:rPr>
              <a:t>特征重要性查看：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from </a:t>
            </a:r>
            <a:r>
              <a:rPr lang="en-US" altLang="zh-CN" sz="1800" dirty="0" err="1">
                <a:ea typeface="宋体" panose="02010600030101010101" pitchFamily="2" charset="-122"/>
                <a:sym typeface="+mn-ea"/>
              </a:rPr>
              <a:t>lightgbm</a:t>
            </a:r>
            <a:r>
              <a:rPr lang="en-US" altLang="zh-CN" sz="1800" dirty="0">
                <a:ea typeface="宋体" panose="02010600030101010101" pitchFamily="2" charset="-122"/>
                <a:sym typeface="+mn-ea"/>
              </a:rPr>
              <a:t> import </a:t>
            </a:r>
            <a:r>
              <a:rPr lang="en-US" altLang="zh-CN" sz="1800" dirty="0" err="1">
                <a:ea typeface="宋体" panose="02010600030101010101" pitchFamily="2" charset="-122"/>
                <a:sym typeface="+mn-ea"/>
              </a:rPr>
              <a:t>plot_importance</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fig, ax = </a:t>
            </a:r>
            <a:r>
              <a:rPr lang="en-US" altLang="zh-CN" sz="1800" dirty="0" err="1">
                <a:ea typeface="宋体" panose="02010600030101010101" pitchFamily="2" charset="-122"/>
                <a:sym typeface="+mn-ea"/>
              </a:rPr>
              <a:t>plt.subplots</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figsize</a:t>
            </a:r>
            <a:r>
              <a:rPr lang="en-US" altLang="zh-CN" sz="1800" dirty="0">
                <a:ea typeface="宋体" panose="02010600030101010101" pitchFamily="2" charset="-122"/>
                <a:sym typeface="+mn-ea"/>
              </a:rPr>
              <a:t>=(10,8))</a:t>
            </a:r>
          </a:p>
          <a:p>
            <a:pPr marL="0" indent="0">
              <a:lnSpc>
                <a:spcPct val="170000"/>
              </a:lnSpc>
              <a:buNone/>
            </a:pPr>
            <a:r>
              <a:rPr lang="en-US" altLang="zh-CN" sz="1800" dirty="0" err="1">
                <a:ea typeface="宋体" panose="02010600030101010101" pitchFamily="2" charset="-122"/>
                <a:sym typeface="+mn-ea"/>
              </a:rPr>
              <a:t>plot_importance</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model_lgb</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max_num_features</a:t>
            </a:r>
            <a:r>
              <a:rPr lang="en-US" altLang="zh-CN" sz="1800" dirty="0">
                <a:ea typeface="宋体" panose="02010600030101010101" pitchFamily="2" charset="-122"/>
                <a:sym typeface="+mn-ea"/>
              </a:rPr>
              <a:t>=20, ax=ax)</a:t>
            </a:r>
          </a:p>
          <a:p>
            <a:pPr marL="0" indent="0">
              <a:lnSpc>
                <a:spcPct val="170000"/>
              </a:lnSpc>
              <a:buNone/>
            </a:pPr>
            <a:r>
              <a:rPr lang="en-US" altLang="zh-CN" sz="1800" dirty="0" err="1">
                <a:ea typeface="宋体" panose="02010600030101010101" pitchFamily="2" charset="-122"/>
                <a:sym typeface="+mn-ea"/>
              </a:rPr>
              <a:t>plt.show</a:t>
            </a:r>
            <a:r>
              <a:rPr lang="en-US" altLang="zh-CN" sz="1800" dirty="0">
                <a:ea typeface="宋体" panose="02010600030101010101" pitchFamily="2" charset="-122"/>
                <a:sym typeface="+mn-ea"/>
              </a:rPr>
              <a:t>()</a:t>
            </a:r>
          </a:p>
        </p:txBody>
      </p:sp>
      <p:pic>
        <p:nvPicPr>
          <p:cNvPr id="7" name="图片 6">
            <a:extLst>
              <a:ext uri="{FF2B5EF4-FFF2-40B4-BE49-F238E27FC236}">
                <a16:creationId xmlns:a16="http://schemas.microsoft.com/office/drawing/2014/main" id="{AB019739-1969-4F1B-BA30-E8D051EEEDD9}"/>
              </a:ext>
            </a:extLst>
          </p:cNvPr>
          <p:cNvPicPr>
            <a:picLocks noChangeAspect="1"/>
          </p:cNvPicPr>
          <p:nvPr/>
        </p:nvPicPr>
        <p:blipFill>
          <a:blip r:embed="rId3"/>
          <a:stretch>
            <a:fillRect/>
          </a:stretch>
        </p:blipFill>
        <p:spPr>
          <a:xfrm>
            <a:off x="5045470" y="1495947"/>
            <a:ext cx="6824712" cy="4629184"/>
          </a:xfrm>
          <a:prstGeom prst="rect">
            <a:avLst/>
          </a:prstGeom>
        </p:spPr>
      </p:pic>
    </p:spTree>
    <p:custDataLst>
      <p:tags r:id="rId1"/>
    </p:custDataLst>
    <p:extLst>
      <p:ext uri="{BB962C8B-B14F-4D97-AF65-F5344CB8AC3E}">
        <p14:creationId xmlns:p14="http://schemas.microsoft.com/office/powerpoint/2010/main" val="41981058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39" y="1455420"/>
            <a:ext cx="6291720" cy="4940935"/>
          </a:xfrm>
        </p:spPr>
        <p:txBody>
          <a:bodyPr>
            <a:noAutofit/>
          </a:bodyPr>
          <a:lstStyle/>
          <a:p>
            <a:pPr marL="0" indent="0">
              <a:lnSpc>
                <a:spcPct val="170000"/>
              </a:lnSpc>
              <a:buNone/>
            </a:pPr>
            <a:r>
              <a:rPr lang="zh-CN" altLang="en-US" sz="1800" dirty="0">
                <a:ea typeface="宋体" panose="02010600030101010101" pitchFamily="2" charset="-122"/>
                <a:sym typeface="+mn-ea"/>
              </a:rPr>
              <a:t>特征重要性查看：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import </a:t>
            </a:r>
            <a:r>
              <a:rPr lang="en-US" altLang="zh-CN" sz="1800" dirty="0" err="1">
                <a:ea typeface="宋体" panose="02010600030101010101" pitchFamily="2" charset="-122"/>
                <a:sym typeface="+mn-ea"/>
              </a:rPr>
              <a:t>matplotlib.pyplot</a:t>
            </a:r>
            <a:r>
              <a:rPr lang="en-US" altLang="zh-CN" sz="1800" dirty="0">
                <a:ea typeface="宋体" panose="02010600030101010101" pitchFamily="2" charset="-122"/>
                <a:sym typeface="+mn-ea"/>
              </a:rPr>
              <a:t> as </a:t>
            </a:r>
            <a:r>
              <a:rPr lang="en-US" altLang="zh-CN" sz="1800" dirty="0" err="1">
                <a:ea typeface="宋体" panose="02010600030101010101" pitchFamily="2" charset="-122"/>
                <a:sym typeface="+mn-ea"/>
              </a:rPr>
              <a:t>plt</a:t>
            </a:r>
            <a:r>
              <a:rPr lang="en-US" altLang="zh-CN" sz="1800" dirty="0">
                <a:ea typeface="宋体" panose="02010600030101010101" pitchFamily="2" charset="-122"/>
                <a:sym typeface="+mn-ea"/>
              </a:rPr>
              <a:t> </a:t>
            </a:r>
          </a:p>
          <a:p>
            <a:pPr marL="0" indent="0">
              <a:lnSpc>
                <a:spcPct val="170000"/>
              </a:lnSpc>
              <a:buNone/>
            </a:pP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 = </a:t>
            </a:r>
            <a:r>
              <a:rPr lang="en-US" altLang="zh-CN" sz="1800" dirty="0" err="1">
                <a:ea typeface="宋体" panose="02010600030101010101" pitchFamily="2" charset="-122"/>
                <a:sym typeface="+mn-ea"/>
              </a:rPr>
              <a:t>pd.DataFrame</a:t>
            </a:r>
            <a:r>
              <a:rPr lang="en-US" altLang="zh-CN" sz="1800" dirty="0">
                <a:ea typeface="宋体" panose="02010600030101010101" pitchFamily="2" charset="-122"/>
                <a:sym typeface="+mn-ea"/>
              </a:rPr>
              <a:t>(columns=['name', 'importance'])</a:t>
            </a:r>
          </a:p>
          <a:p>
            <a:pPr marL="0" indent="0">
              <a:lnSpc>
                <a:spcPct val="170000"/>
              </a:lnSpc>
              <a:buNone/>
            </a:pP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['name'] = </a:t>
            </a:r>
            <a:r>
              <a:rPr lang="en-US" altLang="zh-CN" sz="1800" dirty="0" err="1">
                <a:ea typeface="宋体" panose="02010600030101010101" pitchFamily="2" charset="-122"/>
                <a:sym typeface="+mn-ea"/>
              </a:rPr>
              <a:t>model_cb.feature_names</a:t>
            </a:r>
            <a:r>
              <a:rPr lang="en-US" altLang="zh-CN" sz="1800" dirty="0">
                <a:ea typeface="宋体" panose="02010600030101010101" pitchFamily="2" charset="-122"/>
                <a:sym typeface="+mn-ea"/>
              </a:rPr>
              <a:t>_</a:t>
            </a:r>
          </a:p>
          <a:p>
            <a:pPr marL="0" indent="0">
              <a:lnSpc>
                <a:spcPct val="170000"/>
              </a:lnSpc>
              <a:buNone/>
            </a:pP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['importance'] = </a:t>
            </a:r>
            <a:r>
              <a:rPr lang="en-US" altLang="zh-CN" sz="1800" dirty="0" err="1">
                <a:ea typeface="宋体" panose="02010600030101010101" pitchFamily="2" charset="-122"/>
                <a:sym typeface="+mn-ea"/>
              </a:rPr>
              <a:t>model_cb.feature_importances</a:t>
            </a:r>
            <a:r>
              <a:rPr lang="en-US" altLang="zh-CN" sz="1800" dirty="0">
                <a:ea typeface="宋体" panose="02010600030101010101" pitchFamily="2" charset="-122"/>
                <a:sym typeface="+mn-ea"/>
              </a:rPr>
              <a:t>_</a:t>
            </a:r>
          </a:p>
          <a:p>
            <a:pPr marL="0" indent="0">
              <a:lnSpc>
                <a:spcPct val="170000"/>
              </a:lnSpc>
              <a:buNone/>
            </a:pPr>
            <a:r>
              <a:rPr lang="en-US" altLang="zh-CN" sz="1800" dirty="0" err="1">
                <a:ea typeface="宋体" panose="02010600030101010101" pitchFamily="2" charset="-122"/>
                <a:sym typeface="+mn-ea"/>
              </a:rPr>
              <a:t>feature_df.sort_values</a:t>
            </a:r>
            <a:r>
              <a:rPr lang="en-US" altLang="zh-CN" sz="1800" dirty="0">
                <a:ea typeface="宋体" panose="02010600030101010101" pitchFamily="2" charset="-122"/>
                <a:sym typeface="+mn-ea"/>
              </a:rPr>
              <a:t>(by=['importance'], ascending=True, </a:t>
            </a:r>
            <a:r>
              <a:rPr lang="en-US" altLang="zh-CN" sz="1800" dirty="0" err="1">
                <a:ea typeface="宋体" panose="02010600030101010101" pitchFamily="2" charset="-122"/>
                <a:sym typeface="+mn-ea"/>
              </a:rPr>
              <a:t>inplace</a:t>
            </a:r>
            <a:r>
              <a:rPr lang="en-US" altLang="zh-CN" sz="1800" dirty="0">
                <a:ea typeface="宋体" panose="02010600030101010101" pitchFamily="2" charset="-122"/>
                <a:sym typeface="+mn-ea"/>
              </a:rPr>
              <a:t>=True)</a:t>
            </a:r>
          </a:p>
          <a:p>
            <a:pPr marL="0" indent="0">
              <a:lnSpc>
                <a:spcPct val="170000"/>
              </a:lnSpc>
              <a:buNone/>
            </a:pPr>
            <a:r>
              <a:rPr lang="en-US" altLang="zh-CN" sz="1800" dirty="0" err="1">
                <a:ea typeface="宋体" panose="02010600030101010101" pitchFamily="2" charset="-122"/>
                <a:sym typeface="+mn-ea"/>
              </a:rPr>
              <a:t>plt.figure</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figsize</a:t>
            </a:r>
            <a:r>
              <a:rPr lang="en-US" altLang="zh-CN" sz="1800" dirty="0">
                <a:ea typeface="宋体" panose="02010600030101010101" pitchFamily="2" charset="-122"/>
                <a:sym typeface="+mn-ea"/>
              </a:rPr>
              <a:t>=(10, 10))</a:t>
            </a:r>
          </a:p>
          <a:p>
            <a:pPr marL="0" indent="0">
              <a:lnSpc>
                <a:spcPct val="170000"/>
              </a:lnSpc>
              <a:buNone/>
            </a:pPr>
            <a:r>
              <a:rPr lang="en-US" altLang="zh-CN" sz="1800" dirty="0" err="1">
                <a:ea typeface="宋体" panose="02010600030101010101" pitchFamily="2" charset="-122"/>
                <a:sym typeface="+mn-ea"/>
              </a:rPr>
              <a:t>plt.barh</a:t>
            </a:r>
            <a:r>
              <a:rPr lang="en-US" altLang="zh-CN" sz="1800" dirty="0">
                <a:ea typeface="宋体" panose="02010600030101010101" pitchFamily="2" charset="-122"/>
                <a:sym typeface="+mn-ea"/>
              </a:rPr>
              <a:t>(</a:t>
            </a: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['name'], </a:t>
            </a:r>
            <a:r>
              <a:rPr lang="en-US" altLang="zh-CN" sz="1800" dirty="0" err="1">
                <a:ea typeface="宋体" panose="02010600030101010101" pitchFamily="2" charset="-122"/>
                <a:sym typeface="+mn-ea"/>
              </a:rPr>
              <a:t>feature_df</a:t>
            </a:r>
            <a:r>
              <a:rPr lang="en-US" altLang="zh-CN" sz="1800" dirty="0">
                <a:ea typeface="宋体" panose="02010600030101010101" pitchFamily="2" charset="-122"/>
                <a:sym typeface="+mn-ea"/>
              </a:rPr>
              <a:t>['importance'], height=0.5)</a:t>
            </a:r>
          </a:p>
        </p:txBody>
      </p:sp>
      <p:pic>
        <p:nvPicPr>
          <p:cNvPr id="3" name="图片 2">
            <a:extLst>
              <a:ext uri="{FF2B5EF4-FFF2-40B4-BE49-F238E27FC236}">
                <a16:creationId xmlns:a16="http://schemas.microsoft.com/office/drawing/2014/main" id="{EA1B96BD-DB15-47A5-8847-5EF1948FC863}"/>
              </a:ext>
            </a:extLst>
          </p:cNvPr>
          <p:cNvPicPr>
            <a:picLocks noChangeAspect="1"/>
          </p:cNvPicPr>
          <p:nvPr/>
        </p:nvPicPr>
        <p:blipFill>
          <a:blip r:embed="rId3"/>
          <a:stretch>
            <a:fillRect/>
          </a:stretch>
        </p:blipFill>
        <p:spPr>
          <a:xfrm>
            <a:off x="6201073" y="1455420"/>
            <a:ext cx="5978975" cy="4705790"/>
          </a:xfrm>
          <a:prstGeom prst="rect">
            <a:avLst/>
          </a:prstGeom>
        </p:spPr>
      </p:pic>
    </p:spTree>
    <p:custDataLst>
      <p:tags r:id="rId1"/>
    </p:custDataLst>
    <p:extLst>
      <p:ext uri="{BB962C8B-B14F-4D97-AF65-F5344CB8AC3E}">
        <p14:creationId xmlns:p14="http://schemas.microsoft.com/office/powerpoint/2010/main" val="20017532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39" y="1455420"/>
            <a:ext cx="6291720" cy="4940935"/>
          </a:xfrm>
        </p:spPr>
        <p:txBody>
          <a:bodyPr>
            <a:noAutofit/>
          </a:bodyPr>
          <a:lstStyle/>
          <a:p>
            <a:pPr marL="0" indent="0">
              <a:lnSpc>
                <a:spcPct val="170000"/>
              </a:lnSpc>
              <a:buNone/>
            </a:pPr>
            <a:r>
              <a:rPr lang="zh-CN" altLang="en-US" sz="1800" dirty="0">
                <a:ea typeface="宋体" panose="02010600030101010101" pitchFamily="2" charset="-122"/>
                <a:sym typeface="+mn-ea"/>
              </a:rPr>
              <a:t>如何看到更细粒度的特征重要性排名？</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比如 </a:t>
            </a:r>
            <a:r>
              <a:rPr lang="en-US" altLang="zh-CN" sz="1800" dirty="0" err="1">
                <a:ea typeface="宋体" panose="02010600030101010101" pitchFamily="2" charset="-122"/>
                <a:sym typeface="+mn-ea"/>
              </a:rPr>
              <a:t>auto_model</a:t>
            </a:r>
            <a:r>
              <a:rPr lang="zh-CN" altLang="en-US" sz="1800" dirty="0">
                <a:ea typeface="宋体" panose="02010600030101010101" pitchFamily="2" charset="-122"/>
                <a:sym typeface="+mn-ea"/>
              </a:rPr>
              <a:t>中的哪款车型</a:t>
            </a:r>
            <a:endParaRPr lang="en-US" altLang="zh-CN" sz="1800" dirty="0">
              <a:ea typeface="宋体" panose="02010600030101010101" pitchFamily="2" charset="-122"/>
              <a:sym typeface="+mn-ea"/>
            </a:endParaRPr>
          </a:p>
          <a:p>
            <a:pPr marL="0" indent="0">
              <a:lnSpc>
                <a:spcPct val="170000"/>
              </a:lnSpc>
              <a:buNone/>
            </a:pPr>
            <a:r>
              <a:rPr lang="en-US" altLang="zh-CN" sz="1800" dirty="0" err="1">
                <a:ea typeface="宋体" panose="02010600030101010101" pitchFamily="2" charset="-122"/>
                <a:sym typeface="+mn-ea"/>
              </a:rPr>
              <a:t>incident_severity</a:t>
            </a:r>
            <a:r>
              <a:rPr lang="zh-CN" altLang="en-US" sz="1800" dirty="0">
                <a:ea typeface="宋体" panose="02010600030101010101" pitchFamily="2" charset="-122"/>
                <a:sym typeface="+mn-ea"/>
              </a:rPr>
              <a:t>中的哪个严重等级</a:t>
            </a:r>
          </a:p>
          <a:p>
            <a:pPr marL="0" indent="0">
              <a:lnSpc>
                <a:spcPct val="170000"/>
              </a:lnSpc>
              <a:buNone/>
            </a:pPr>
            <a:r>
              <a:rPr lang="en-US" altLang="zh-CN" sz="1800" dirty="0" err="1">
                <a:ea typeface="宋体" panose="02010600030101010101" pitchFamily="2" charset="-122"/>
                <a:sym typeface="+mn-ea"/>
              </a:rPr>
              <a:t>Insured_hobbies</a:t>
            </a:r>
            <a:r>
              <a:rPr lang="zh-CN" altLang="en-US" sz="1800" dirty="0">
                <a:ea typeface="宋体" panose="02010600030101010101" pitchFamily="2" charset="-122"/>
                <a:sym typeface="+mn-ea"/>
              </a:rPr>
              <a:t>中的哪个兴趣</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联系机构中的哪个机构</a:t>
            </a: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将分类特征全部展开</a:t>
            </a:r>
          </a:p>
          <a:p>
            <a:pPr marL="0" indent="0">
              <a:lnSpc>
                <a:spcPct val="170000"/>
              </a:lnSpc>
              <a:buNone/>
            </a:pPr>
            <a:r>
              <a:rPr lang="en-US" altLang="zh-CN" sz="1800" dirty="0" err="1">
                <a:ea typeface="宋体" panose="02010600030101010101" pitchFamily="2" charset="-122"/>
                <a:sym typeface="+mn-ea"/>
              </a:rPr>
              <a:t>all_data</a:t>
            </a:r>
            <a:r>
              <a:rPr lang="en-US" altLang="zh-CN" sz="1800" dirty="0">
                <a:ea typeface="宋体" panose="02010600030101010101" pitchFamily="2" charset="-122"/>
                <a:sym typeface="+mn-ea"/>
              </a:rPr>
              <a:t> = </a:t>
            </a:r>
            <a:r>
              <a:rPr lang="en-US" altLang="zh-CN" sz="1800" dirty="0" err="1">
                <a:ea typeface="宋体" panose="02010600030101010101" pitchFamily="2" charset="-122"/>
                <a:sym typeface="+mn-ea"/>
              </a:rPr>
              <a:t>pd.get_dummies</a:t>
            </a:r>
            <a:r>
              <a:rPr lang="en-US" altLang="zh-CN" sz="1800" dirty="0">
                <a:ea typeface="宋体" panose="02010600030101010101" pitchFamily="2" charset="-122"/>
                <a:sym typeface="+mn-ea"/>
              </a:rPr>
              <a:t>(data)</a:t>
            </a:r>
          </a:p>
        </p:txBody>
      </p:sp>
      <p:pic>
        <p:nvPicPr>
          <p:cNvPr id="5" name="图片 4">
            <a:extLst>
              <a:ext uri="{FF2B5EF4-FFF2-40B4-BE49-F238E27FC236}">
                <a16:creationId xmlns:a16="http://schemas.microsoft.com/office/drawing/2014/main" id="{4BC27EE6-1957-4A5A-80F3-E5F88CE69896}"/>
              </a:ext>
            </a:extLst>
          </p:cNvPr>
          <p:cNvPicPr>
            <a:picLocks noChangeAspect="1"/>
          </p:cNvPicPr>
          <p:nvPr/>
        </p:nvPicPr>
        <p:blipFill>
          <a:blip r:embed="rId3"/>
          <a:stretch>
            <a:fillRect/>
          </a:stretch>
        </p:blipFill>
        <p:spPr>
          <a:xfrm>
            <a:off x="4753742" y="1592245"/>
            <a:ext cx="7358116" cy="4667284"/>
          </a:xfrm>
          <a:prstGeom prst="rect">
            <a:avLst/>
          </a:prstGeom>
        </p:spPr>
      </p:pic>
      <p:sp>
        <p:nvSpPr>
          <p:cNvPr id="7" name="箭头: 下 6">
            <a:extLst>
              <a:ext uri="{FF2B5EF4-FFF2-40B4-BE49-F238E27FC236}">
                <a16:creationId xmlns:a16="http://schemas.microsoft.com/office/drawing/2014/main" id="{CBD5FE58-809B-4E9D-B120-16432621B213}"/>
              </a:ext>
            </a:extLst>
          </p:cNvPr>
          <p:cNvSpPr/>
          <p:nvPr/>
        </p:nvSpPr>
        <p:spPr>
          <a:xfrm>
            <a:off x="2414494" y="4595906"/>
            <a:ext cx="436282" cy="442259"/>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extLst>
      <p:ext uri="{BB962C8B-B14F-4D97-AF65-F5344CB8AC3E}">
        <p14:creationId xmlns:p14="http://schemas.microsoft.com/office/powerpoint/2010/main" val="3830504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39" y="1455420"/>
            <a:ext cx="5681538" cy="4940935"/>
          </a:xfrm>
        </p:spPr>
        <p:txBody>
          <a:bodyPr>
            <a:noAutofit/>
          </a:bodyPr>
          <a:lstStyle/>
          <a:p>
            <a:pPr marL="0" indent="0">
              <a:lnSpc>
                <a:spcPct val="170000"/>
              </a:lnSpc>
              <a:buNone/>
            </a:pPr>
            <a:r>
              <a:rPr lang="en-US" altLang="zh-CN" sz="1800" dirty="0">
                <a:ea typeface="宋体" panose="02010600030101010101" pitchFamily="2" charset="-122"/>
                <a:sym typeface="+mn-ea"/>
              </a:rPr>
              <a:t>IIHS</a:t>
            </a:r>
            <a:r>
              <a:rPr lang="zh-CN" altLang="en-US" sz="1800" dirty="0">
                <a:ea typeface="宋体" panose="02010600030101010101" pitchFamily="2" charset="-122"/>
                <a:sym typeface="+mn-ea"/>
              </a:rPr>
              <a:t>（美国公路安全保险协会）</a:t>
            </a:r>
          </a:p>
          <a:p>
            <a:pPr>
              <a:lnSpc>
                <a:spcPct val="170000"/>
              </a:lnSpc>
            </a:pPr>
            <a:r>
              <a:rPr lang="zh-CN" altLang="en-US" sz="1800" dirty="0">
                <a:ea typeface="宋体" panose="02010600030101010101" pitchFamily="2" charset="-122"/>
                <a:sym typeface="+mn-ea"/>
              </a:rPr>
              <a:t>运营资金来源于美国的保险公司，</a:t>
            </a:r>
            <a:r>
              <a:rPr lang="en-US" altLang="zh-CN" sz="1800" dirty="0">
                <a:ea typeface="宋体" panose="02010600030101010101" pitchFamily="2" charset="-122"/>
                <a:sym typeface="+mn-ea"/>
              </a:rPr>
              <a:t>IIHS</a:t>
            </a:r>
            <a:r>
              <a:rPr lang="zh-CN" altLang="en-US" sz="1800" dirty="0">
                <a:ea typeface="宋体" panose="02010600030101010101" pitchFamily="2" charset="-122"/>
                <a:sym typeface="+mn-ea"/>
              </a:rPr>
              <a:t>定期进行碰撞测试，用于评估不同车型的安全风险</a:t>
            </a:r>
            <a:endParaRPr lang="en-US" altLang="zh-CN" sz="1800" dirty="0">
              <a:ea typeface="宋体" panose="02010600030101010101" pitchFamily="2" charset="-122"/>
              <a:sym typeface="+mn-ea"/>
            </a:endParaRPr>
          </a:p>
          <a:p>
            <a:pPr marL="0" indent="0">
              <a:lnSpc>
                <a:spcPct val="170000"/>
              </a:lnSpc>
              <a:buNone/>
            </a:pPr>
            <a:r>
              <a:rPr lang="en-US" altLang="zh-CN" sz="1800" dirty="0">
                <a:solidFill>
                  <a:srgbClr val="FF0000"/>
                </a:solidFill>
                <a:ea typeface="宋体" panose="02010600030101010101" pitchFamily="2" charset="-122"/>
                <a:sym typeface="+mn-ea"/>
              </a:rPr>
              <a:t>Thinking</a:t>
            </a:r>
            <a:r>
              <a:rPr lang="zh-CN" altLang="en-US" sz="1800" dirty="0">
                <a:solidFill>
                  <a:srgbClr val="FF0000"/>
                </a:solidFill>
                <a:ea typeface="宋体" panose="02010600030101010101" pitchFamily="2" charset="-122"/>
                <a:sym typeface="+mn-ea"/>
              </a:rPr>
              <a:t>：每年</a:t>
            </a:r>
            <a:r>
              <a:rPr lang="en-US" altLang="zh-CN" sz="1800" dirty="0">
                <a:solidFill>
                  <a:srgbClr val="FF0000"/>
                </a:solidFill>
                <a:ea typeface="宋体" panose="02010600030101010101" pitchFamily="2" charset="-122"/>
                <a:sym typeface="+mn-ea"/>
              </a:rPr>
              <a:t>IIHS</a:t>
            </a:r>
            <a:r>
              <a:rPr lang="zh-CN" altLang="en-US" sz="1800" dirty="0">
                <a:solidFill>
                  <a:srgbClr val="FF0000"/>
                </a:solidFill>
                <a:ea typeface="宋体" panose="02010600030101010101" pitchFamily="2" charset="-122"/>
                <a:sym typeface="+mn-ea"/>
              </a:rPr>
              <a:t>都会公布顶级安全车认证榜单，对保险公司和个人消费者，价值是什么？</a:t>
            </a:r>
            <a:endParaRPr lang="en-US" altLang="zh-CN" sz="1800" dirty="0">
              <a:solidFill>
                <a:srgbClr val="FF0000"/>
              </a:solidFill>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车辆越安全，保险公司赔的钱就越少。</a:t>
            </a:r>
          </a:p>
          <a:p>
            <a:pPr marL="0" indent="0">
              <a:lnSpc>
                <a:spcPct val="170000"/>
              </a:lnSpc>
              <a:buNone/>
            </a:pPr>
            <a:r>
              <a:rPr lang="zh-CN" altLang="en-US" sz="1800" dirty="0">
                <a:ea typeface="宋体" panose="02010600030101010101" pitchFamily="2" charset="-122"/>
                <a:sym typeface="+mn-ea"/>
              </a:rPr>
              <a:t>对消费者，带来的利益也很实在，节省不少的保险费用</a:t>
            </a:r>
          </a:p>
          <a:p>
            <a:pPr marL="0" indent="0">
              <a:lnSpc>
                <a:spcPct val="170000"/>
              </a:lnSpc>
              <a:buNone/>
            </a:pPr>
            <a:endParaRPr lang="en-US" altLang="zh-CN" sz="1800" dirty="0">
              <a:ea typeface="宋体" panose="02010600030101010101" pitchFamily="2" charset="-122"/>
              <a:sym typeface="+mn-ea"/>
            </a:endParaRPr>
          </a:p>
        </p:txBody>
      </p:sp>
      <p:pic>
        <p:nvPicPr>
          <p:cNvPr id="3" name="图片 2">
            <a:extLst>
              <a:ext uri="{FF2B5EF4-FFF2-40B4-BE49-F238E27FC236}">
                <a16:creationId xmlns:a16="http://schemas.microsoft.com/office/drawing/2014/main" id="{9EFB7C13-828C-4665-AC20-37AB2A7C5E17}"/>
              </a:ext>
            </a:extLst>
          </p:cNvPr>
          <p:cNvPicPr>
            <a:picLocks noChangeAspect="1"/>
          </p:cNvPicPr>
          <p:nvPr/>
        </p:nvPicPr>
        <p:blipFill>
          <a:blip r:embed="rId3"/>
          <a:stretch>
            <a:fillRect/>
          </a:stretch>
        </p:blipFill>
        <p:spPr>
          <a:xfrm>
            <a:off x="6232877" y="1585990"/>
            <a:ext cx="5810292" cy="4343432"/>
          </a:xfrm>
          <a:prstGeom prst="rect">
            <a:avLst/>
          </a:prstGeom>
        </p:spPr>
      </p:pic>
      <p:sp>
        <p:nvSpPr>
          <p:cNvPr id="8" name="文本占位符 3">
            <a:extLst>
              <a:ext uri="{FF2B5EF4-FFF2-40B4-BE49-F238E27FC236}">
                <a16:creationId xmlns:a16="http://schemas.microsoft.com/office/drawing/2014/main" id="{959B1E81-B942-4DA2-B80D-7C4762BCDABB}"/>
              </a:ext>
            </a:extLst>
          </p:cNvPr>
          <p:cNvSpPr txBox="1">
            <a:spLocks/>
          </p:cNvSpPr>
          <p:nvPr/>
        </p:nvSpPr>
        <p:spPr>
          <a:xfrm>
            <a:off x="6405292" y="5885289"/>
            <a:ext cx="5681538" cy="509531"/>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70000"/>
              </a:lnSpc>
              <a:buFont typeface="Arial" panose="020B0604020202020204"/>
              <a:buNone/>
            </a:pPr>
            <a:r>
              <a:rPr lang="en-US" altLang="zh-CN" sz="1800" dirty="0">
                <a:ea typeface="宋体" panose="02010600030101010101" pitchFamily="2" charset="-122"/>
                <a:sym typeface="+mn-ea"/>
              </a:rPr>
              <a:t>2020</a:t>
            </a:r>
            <a:r>
              <a:rPr lang="zh-CN" altLang="en-US" sz="1800" dirty="0">
                <a:ea typeface="宋体" panose="02010600030101010101" pitchFamily="2" charset="-122"/>
                <a:sym typeface="+mn-ea"/>
              </a:rPr>
              <a:t>年 </a:t>
            </a:r>
            <a:r>
              <a:rPr lang="en-US" altLang="zh-CN" sz="1800" dirty="0">
                <a:ea typeface="宋体" panose="02010600030101010101" pitchFamily="2" charset="-122"/>
                <a:sym typeface="+mn-ea"/>
              </a:rPr>
              <a:t>IIHS</a:t>
            </a:r>
            <a:r>
              <a:rPr lang="zh-CN" altLang="en-US" sz="1800" dirty="0">
                <a:ea typeface="宋体" panose="02010600030101010101" pitchFamily="2" charset="-122"/>
                <a:sym typeface="+mn-ea"/>
              </a:rPr>
              <a:t>顶级安全车榜单（部分展示）</a:t>
            </a:r>
            <a:endParaRPr lang="en-US" altLang="zh-CN" sz="18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9722983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7290481" cy="4927603"/>
          </a:xfrm>
          <a:prstGeom prst="rect">
            <a:avLst/>
          </a:prstGeom>
        </p:spPr>
        <p:txBody>
          <a:bodyPr anchor="ctr"/>
          <a:lstStyle/>
          <a:p>
            <a:pPr algn="l">
              <a:defRPr sz="5400">
                <a:solidFill>
                  <a:srgbClr val="C00000"/>
                </a:solidFill>
              </a:defRPr>
            </a:pPr>
            <a:r>
              <a:rPr lang="en-US" sz="4800" dirty="0"/>
              <a:t>2</a:t>
            </a:r>
            <a:r>
              <a:rPr lang="en-US" altLang="zh-CN" sz="4800" dirty="0"/>
              <a:t>/2</a:t>
            </a:r>
            <a:r>
              <a:rPr lang="zh-CN" altLang="en-US" sz="4800" dirty="0"/>
              <a:t> 银行客户认购产品预测</a:t>
            </a:r>
            <a:endParaRPr lang="zh-CN" altLang="en-US"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extLst>
      <p:ext uri="{BB962C8B-B14F-4D97-AF65-F5344CB8AC3E}">
        <p14:creationId xmlns:p14="http://schemas.microsoft.com/office/powerpoint/2010/main" val="49445357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：银行客户认购产品预测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4927220" cy="4940935"/>
          </a:xfrm>
        </p:spPr>
        <p:txBody>
          <a:bodyPr>
            <a:noAutofit/>
          </a:bodyPr>
          <a:lstStyle/>
          <a:p>
            <a:pPr marL="0" indent="0">
              <a:lnSpc>
                <a:spcPct val="170000"/>
              </a:lnSpc>
              <a:buNone/>
            </a:pPr>
            <a:r>
              <a:rPr lang="en-US" altLang="zh-CN" sz="1800" dirty="0">
                <a:ea typeface="宋体" panose="02010600030101010101" pitchFamily="2" charset="-122"/>
                <a:sym typeface="+mn-ea"/>
              </a:rPr>
              <a:t>Case</a:t>
            </a:r>
            <a:r>
              <a:rPr lang="zh-CN" altLang="en-US" sz="1800" dirty="0">
                <a:ea typeface="宋体" panose="02010600030101010101" pitchFamily="2" charset="-122"/>
                <a:sym typeface="+mn-ea"/>
              </a:rPr>
              <a:t>：银行客户定期存款预测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https://www.kaggle.com/c/bankdirectmarketing</a:t>
            </a:r>
          </a:p>
          <a:p>
            <a:pPr marL="0" indent="0">
              <a:lnSpc>
                <a:spcPct val="170000"/>
              </a:lnSpc>
              <a:buNone/>
            </a:pPr>
            <a:r>
              <a:rPr lang="zh-CN" altLang="en-US" sz="1800" dirty="0">
                <a:ea typeface="宋体" panose="02010600030101010101" pitchFamily="2" charset="-122"/>
                <a:sym typeface="+mn-ea"/>
              </a:rPr>
              <a:t>葡萄牙银行，开展营销活动吸引更多人认购定期存款，通过营销活动沉淀的数据，想要预测未来这些人是否会进行认购，方便进行精准营销</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训练集：</a:t>
            </a:r>
            <a:r>
              <a:rPr lang="en-US" altLang="zh-CN" sz="1800" dirty="0">
                <a:ea typeface="宋体" panose="02010600030101010101" pitchFamily="2" charset="-122"/>
                <a:sym typeface="+mn-ea"/>
              </a:rPr>
              <a:t>train.csv 4459</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测试集：</a:t>
            </a:r>
            <a:r>
              <a:rPr lang="en-US" altLang="zh-CN" sz="1800" dirty="0">
                <a:ea typeface="宋体" panose="02010600030101010101" pitchFamily="2" charset="-122"/>
                <a:sym typeface="+mn-ea"/>
              </a:rPr>
              <a:t>test.csv 49342</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p:txBody>
      </p:sp>
      <p:sp>
        <p:nvSpPr>
          <p:cNvPr id="5" name="文本占位符 3">
            <a:extLst>
              <a:ext uri="{FF2B5EF4-FFF2-40B4-BE49-F238E27FC236}">
                <a16:creationId xmlns:a16="http://schemas.microsoft.com/office/drawing/2014/main" id="{02F61775-64CE-4A29-B6B3-2A3C06D0D14B}"/>
              </a:ext>
            </a:extLst>
          </p:cNvPr>
          <p:cNvSpPr txBox="1">
            <a:spLocks/>
          </p:cNvSpPr>
          <p:nvPr/>
        </p:nvSpPr>
        <p:spPr>
          <a:xfrm>
            <a:off x="10892117" y="1425127"/>
            <a:ext cx="1377578"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zh-CN" altLang="en-US" sz="1600" dirty="0">
                <a:ea typeface="宋体" panose="02010600030101010101" pitchFamily="2" charset="-122"/>
                <a:sym typeface="+mn-ea"/>
              </a:rPr>
              <a:t>客户基本信息</a:t>
            </a:r>
            <a:endParaRPr lang="en-US" altLang="zh-CN" sz="1600" dirty="0">
              <a:ea typeface="宋体" panose="02010600030101010101" pitchFamily="2" charset="-122"/>
              <a:sym typeface="+mn-ea"/>
            </a:endParaRPr>
          </a:p>
        </p:txBody>
      </p:sp>
      <p:graphicFrame>
        <p:nvGraphicFramePr>
          <p:cNvPr id="2" name="表格 1">
            <a:extLst>
              <a:ext uri="{FF2B5EF4-FFF2-40B4-BE49-F238E27FC236}">
                <a16:creationId xmlns:a16="http://schemas.microsoft.com/office/drawing/2014/main" id="{F1CCF575-6A3C-4A32-BEDE-62C363924DF8}"/>
              </a:ext>
            </a:extLst>
          </p:cNvPr>
          <p:cNvGraphicFramePr>
            <a:graphicFrameLocks noGrp="1"/>
          </p:cNvGraphicFramePr>
          <p:nvPr/>
        </p:nvGraphicFramePr>
        <p:xfrm>
          <a:off x="5478560" y="1276889"/>
          <a:ext cx="5398622" cy="5297995"/>
        </p:xfrm>
        <a:graphic>
          <a:graphicData uri="http://schemas.openxmlformats.org/drawingml/2006/table">
            <a:tbl>
              <a:tblPr>
                <a:tableStyleId>{5940675A-B579-460E-94D1-54222C63F5DA}</a:tableStyleId>
              </a:tblPr>
              <a:tblGrid>
                <a:gridCol w="1238998">
                  <a:extLst>
                    <a:ext uri="{9D8B030D-6E8A-4147-A177-3AD203B41FA5}">
                      <a16:colId xmlns:a16="http://schemas.microsoft.com/office/drawing/2014/main" val="67318140"/>
                    </a:ext>
                  </a:extLst>
                </a:gridCol>
                <a:gridCol w="4159624">
                  <a:extLst>
                    <a:ext uri="{9D8B030D-6E8A-4147-A177-3AD203B41FA5}">
                      <a16:colId xmlns:a16="http://schemas.microsoft.com/office/drawing/2014/main" val="3496600605"/>
                    </a:ext>
                  </a:extLst>
                </a:gridCol>
              </a:tblGrid>
              <a:tr h="267609">
                <a:tc>
                  <a:txBody>
                    <a:bodyPr/>
                    <a:lstStyle/>
                    <a:p>
                      <a:pPr algn="l" fontAlgn="b"/>
                      <a:r>
                        <a:rPr lang="zh-CN" altLang="en-US" sz="1400" u="none" strike="noStrike" dirty="0">
                          <a:effectLst/>
                        </a:rPr>
                        <a:t>字段</a:t>
                      </a:r>
                      <a:endParaRPr lang="en-US" altLang="zh-CN" sz="1400" u="none" strike="noStrike" dirty="0">
                        <a:effectLst/>
                      </a:endParaRPr>
                    </a:p>
                  </a:txBody>
                  <a:tcPr marL="1727" marR="1727" marT="1727" marB="0" anchor="b"/>
                </a:tc>
                <a:tc>
                  <a:txBody>
                    <a:bodyPr/>
                    <a:lstStyle/>
                    <a:p>
                      <a:pPr algn="l" fontAlgn="b"/>
                      <a:r>
                        <a:rPr lang="zh-CN" altLang="en-US" sz="1400" u="none" strike="noStrike">
                          <a:effectLst/>
                        </a:rPr>
                        <a:t>说明</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468683520"/>
                  </a:ext>
                </a:extLst>
              </a:tr>
              <a:tr h="267609">
                <a:tc>
                  <a:txBody>
                    <a:bodyPr/>
                    <a:lstStyle/>
                    <a:p>
                      <a:pPr algn="l" fontAlgn="b"/>
                      <a:r>
                        <a:rPr lang="en-US" sz="1400" u="none" strike="noStrike">
                          <a:effectLst/>
                        </a:rPr>
                        <a:t>age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年龄</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01910122"/>
                  </a:ext>
                </a:extLst>
              </a:tr>
              <a:tr h="298571">
                <a:tc>
                  <a:txBody>
                    <a:bodyPr/>
                    <a:lstStyle/>
                    <a:p>
                      <a:pPr algn="l" fontAlgn="b"/>
                      <a:r>
                        <a:rPr lang="en-US" sz="1400" u="none" strike="noStrike">
                          <a:effectLst/>
                        </a:rPr>
                        <a:t>job</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职业：</a:t>
                      </a:r>
                      <a:r>
                        <a:rPr lang="en-US" sz="1400" u="none" strike="noStrike" dirty="0">
                          <a:effectLst/>
                        </a:rPr>
                        <a:t>admin, unknown, unemployed, management…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167603671"/>
                  </a:ext>
                </a:extLst>
              </a:tr>
              <a:tr h="267609">
                <a:tc>
                  <a:txBody>
                    <a:bodyPr/>
                    <a:lstStyle/>
                    <a:p>
                      <a:pPr algn="l" fontAlgn="b"/>
                      <a:r>
                        <a:rPr lang="en-US" sz="1400" u="none" strike="noStrike">
                          <a:effectLst/>
                        </a:rPr>
                        <a:t>marital</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婚姻：</a:t>
                      </a:r>
                      <a:r>
                        <a:rPr lang="en-US" sz="1400" u="none" strike="noStrike">
                          <a:effectLst/>
                        </a:rPr>
                        <a:t>married, divorced, single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16031445"/>
                  </a:ext>
                </a:extLst>
              </a:tr>
              <a:tr h="267609">
                <a:tc>
                  <a:txBody>
                    <a:bodyPr/>
                    <a:lstStyle/>
                    <a:p>
                      <a:pPr algn="l" fontAlgn="b"/>
                      <a:r>
                        <a:rPr lang="en-US" sz="1400" u="none" strike="noStrike">
                          <a:effectLst/>
                        </a:rPr>
                        <a:t>default</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信用卡是否有违约</a:t>
                      </a:r>
                      <a:r>
                        <a:rPr lang="en-US" altLang="zh-CN" sz="1400" u="none" strike="noStrike">
                          <a:effectLst/>
                        </a:rPr>
                        <a:t>: </a:t>
                      </a:r>
                      <a:r>
                        <a:rPr lang="en-US" sz="1400" u="none" strike="noStrike">
                          <a:effectLst/>
                        </a:rPr>
                        <a:t>yes or no</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989109536"/>
                  </a:ext>
                </a:extLst>
              </a:tr>
              <a:tr h="267609">
                <a:tc>
                  <a:txBody>
                    <a:bodyPr/>
                    <a:lstStyle/>
                    <a:p>
                      <a:pPr algn="l" fontAlgn="b"/>
                      <a:r>
                        <a:rPr lang="en-US" sz="1400" u="none" strike="noStrike">
                          <a:effectLst/>
                        </a:rPr>
                        <a:t>housing</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是否有房贷</a:t>
                      </a:r>
                      <a:r>
                        <a:rPr lang="en-US" altLang="zh-CN" sz="1400" u="none" strike="noStrike">
                          <a:effectLst/>
                        </a:rPr>
                        <a:t>: </a:t>
                      </a:r>
                      <a:r>
                        <a:rPr lang="en-US" sz="1400" u="none" strike="noStrike">
                          <a:effectLst/>
                        </a:rPr>
                        <a:t>yes or no</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414579661"/>
                  </a:ext>
                </a:extLst>
              </a:tr>
              <a:tr h="298571">
                <a:tc>
                  <a:txBody>
                    <a:bodyPr/>
                    <a:lstStyle/>
                    <a:p>
                      <a:pPr algn="l" fontAlgn="b"/>
                      <a:r>
                        <a:rPr lang="en-US" sz="1400" u="none" strike="noStrike">
                          <a:effectLst/>
                        </a:rPr>
                        <a:t>contact</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联系方式：</a:t>
                      </a:r>
                      <a:r>
                        <a:rPr lang="en-US" sz="1400" u="none" strike="noStrike">
                          <a:effectLst/>
                        </a:rPr>
                        <a:t>unknown, telephone, cellular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318391914"/>
                  </a:ext>
                </a:extLst>
              </a:tr>
              <a:tr h="295261">
                <a:tc>
                  <a:txBody>
                    <a:bodyPr/>
                    <a:lstStyle/>
                    <a:p>
                      <a:pPr algn="l" fontAlgn="b"/>
                      <a:r>
                        <a:rPr lang="en-US" sz="1400" u="none" strike="noStrike">
                          <a:effectLst/>
                        </a:rPr>
                        <a:t>month</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上一次联系的月份：</a:t>
                      </a:r>
                      <a:r>
                        <a:rPr lang="en-US" sz="1400" u="none" strike="noStrike" dirty="0" err="1">
                          <a:effectLst/>
                        </a:rPr>
                        <a:t>jan</a:t>
                      </a:r>
                      <a:r>
                        <a:rPr lang="en-US" sz="1400" u="none" strike="noStrike" dirty="0">
                          <a:effectLst/>
                        </a:rPr>
                        <a:t>, </a:t>
                      </a:r>
                      <a:r>
                        <a:rPr lang="en-US" sz="1400" u="none" strike="noStrike" dirty="0" err="1">
                          <a:effectLst/>
                        </a:rPr>
                        <a:t>feb</a:t>
                      </a:r>
                      <a:r>
                        <a:rPr lang="en-US" sz="1400" u="none" strike="noStrike" dirty="0">
                          <a:effectLst/>
                        </a:rPr>
                        <a:t>, mar,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426055908"/>
                  </a:ext>
                </a:extLst>
              </a:tr>
              <a:tr h="298571">
                <a:tc>
                  <a:txBody>
                    <a:bodyPr/>
                    <a:lstStyle/>
                    <a:p>
                      <a:pPr algn="l" fontAlgn="b"/>
                      <a:r>
                        <a:rPr lang="en-US" sz="1400" u="none" strike="noStrike">
                          <a:effectLst/>
                        </a:rPr>
                        <a:t>day_of_week</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上一次联系的星期几：</a:t>
                      </a:r>
                      <a:r>
                        <a:rPr lang="en-US" sz="1400" u="none" strike="noStrike" dirty="0" err="1">
                          <a:effectLst/>
                        </a:rPr>
                        <a:t>mon</a:t>
                      </a:r>
                      <a:r>
                        <a:rPr lang="en-US" sz="1400" u="none" strike="noStrike" dirty="0">
                          <a:effectLst/>
                        </a:rPr>
                        <a:t>, </a:t>
                      </a:r>
                      <a:r>
                        <a:rPr lang="en-US" sz="1400" u="none" strike="noStrike" dirty="0" err="1">
                          <a:effectLst/>
                        </a:rPr>
                        <a:t>tue</a:t>
                      </a:r>
                      <a:r>
                        <a:rPr lang="en-US" sz="1400" u="none" strike="noStrike" dirty="0">
                          <a:effectLst/>
                        </a:rPr>
                        <a:t>, wed, </a:t>
                      </a:r>
                      <a:r>
                        <a:rPr lang="en-US" sz="1400" u="none" strike="noStrike" dirty="0" err="1">
                          <a:effectLst/>
                        </a:rPr>
                        <a:t>thu</a:t>
                      </a:r>
                      <a:r>
                        <a:rPr lang="en-US" sz="1400" u="none" strike="noStrike" dirty="0">
                          <a:effectLst/>
                        </a:rPr>
                        <a:t>, </a:t>
                      </a:r>
                      <a:r>
                        <a:rPr lang="en-US" sz="1400" u="none" strike="noStrike" dirty="0" err="1">
                          <a:effectLst/>
                        </a:rPr>
                        <a:t>fri</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688947901"/>
                  </a:ext>
                </a:extLst>
              </a:tr>
              <a:tr h="267609">
                <a:tc>
                  <a:txBody>
                    <a:bodyPr/>
                    <a:lstStyle/>
                    <a:p>
                      <a:pPr algn="l" fontAlgn="b"/>
                      <a:r>
                        <a:rPr lang="en-US" sz="1400" u="none" strike="noStrike">
                          <a:effectLst/>
                        </a:rPr>
                        <a:t>duration</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上一次联系的时长（秒）</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798797493"/>
                  </a:ext>
                </a:extLst>
              </a:tr>
              <a:tr h="267609">
                <a:tc>
                  <a:txBody>
                    <a:bodyPr/>
                    <a:lstStyle/>
                    <a:p>
                      <a:pPr algn="l" fontAlgn="b"/>
                      <a:r>
                        <a:rPr lang="en-US" sz="1400" u="none" strike="noStrike">
                          <a:effectLst/>
                        </a:rPr>
                        <a:t>campaign</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活动期间联系客户的次数</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801117048"/>
                  </a:ext>
                </a:extLst>
              </a:tr>
              <a:tr h="267609">
                <a:tc>
                  <a:txBody>
                    <a:bodyPr/>
                    <a:lstStyle/>
                    <a:p>
                      <a:pPr algn="l" fontAlgn="b"/>
                      <a:r>
                        <a:rPr lang="en-US" sz="1400" u="none" strike="noStrike">
                          <a:effectLst/>
                        </a:rPr>
                        <a:t>pdays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上一次与客户联系后的间隔天数</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767760885"/>
                  </a:ext>
                </a:extLst>
              </a:tr>
              <a:tr h="298571">
                <a:tc>
                  <a:txBody>
                    <a:bodyPr/>
                    <a:lstStyle/>
                    <a:p>
                      <a:pPr algn="l" fontAlgn="b"/>
                      <a:r>
                        <a:rPr lang="en-US" sz="1400" u="none" strike="noStrike">
                          <a:effectLst/>
                        </a:rPr>
                        <a:t>previous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在本次营销活动前，与客户联系的次数</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908102953"/>
                  </a:ext>
                </a:extLst>
              </a:tr>
              <a:tr h="298571">
                <a:tc>
                  <a:txBody>
                    <a:bodyPr/>
                    <a:lstStyle/>
                    <a:p>
                      <a:pPr algn="l" fontAlgn="b"/>
                      <a:r>
                        <a:rPr lang="en-US" sz="1400" u="none" strike="noStrike" dirty="0" err="1">
                          <a:effectLst/>
                        </a:rPr>
                        <a:t>poutcome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之前营销活动的结果：</a:t>
                      </a:r>
                      <a:r>
                        <a:rPr lang="en-US" sz="1400" u="none" strike="noStrike">
                          <a:effectLst/>
                        </a:rPr>
                        <a:t>unknown, other, failure, success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4244150911"/>
                  </a:ext>
                </a:extLst>
              </a:tr>
              <a:tr h="267609">
                <a:tc>
                  <a:txBody>
                    <a:bodyPr/>
                    <a:lstStyle/>
                    <a:p>
                      <a:pPr algn="l" fontAlgn="b"/>
                      <a:r>
                        <a:rPr lang="en-US" sz="1400" u="none" strike="noStrike">
                          <a:effectLst/>
                        </a:rPr>
                        <a:t>emp.var.rate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就业变动率（季度指标）</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4176666441"/>
                  </a:ext>
                </a:extLst>
              </a:tr>
              <a:tr h="267609">
                <a:tc>
                  <a:txBody>
                    <a:bodyPr/>
                    <a:lstStyle/>
                    <a:p>
                      <a:pPr algn="l" fontAlgn="b"/>
                      <a:r>
                        <a:rPr lang="en-US" sz="1400" u="none" strike="noStrike">
                          <a:effectLst/>
                        </a:rPr>
                        <a:t>cons.price.idx</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消费者信心指数（月度指标）</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298320684"/>
                  </a:ext>
                </a:extLst>
              </a:tr>
              <a:tr h="298571">
                <a:tc>
                  <a:txBody>
                    <a:bodyPr/>
                    <a:lstStyle/>
                    <a:p>
                      <a:pPr algn="l" fontAlgn="b"/>
                      <a:r>
                        <a:rPr lang="en-US" sz="1400" u="none" strike="noStrike">
                          <a:effectLst/>
                        </a:rPr>
                        <a:t>euribor3m</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欧洲银行同业拆借率 </a:t>
                      </a:r>
                      <a:r>
                        <a:rPr lang="en-US" altLang="zh-CN" sz="1400" u="none" strike="noStrike">
                          <a:effectLst/>
                        </a:rPr>
                        <a:t>3</a:t>
                      </a:r>
                      <a:r>
                        <a:rPr lang="zh-CN" altLang="en-US" sz="1400" u="none" strike="noStrike">
                          <a:effectLst/>
                        </a:rPr>
                        <a:t>个月利率（每日指标）</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588945074"/>
                  </a:ext>
                </a:extLst>
              </a:tr>
              <a:tr h="267609">
                <a:tc>
                  <a:txBody>
                    <a:bodyPr/>
                    <a:lstStyle/>
                    <a:p>
                      <a:pPr algn="l" fontAlgn="b"/>
                      <a:r>
                        <a:rPr lang="en-US" sz="1400" u="none" strike="noStrike">
                          <a:effectLst/>
                        </a:rPr>
                        <a:t>nr.employed</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雇员人数（季度指标）</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3692545208"/>
                  </a:ext>
                </a:extLst>
              </a:tr>
              <a:tr h="267609">
                <a:tc>
                  <a:txBody>
                    <a:bodyPr/>
                    <a:lstStyle/>
                    <a:p>
                      <a:pPr algn="l" fontAlgn="b"/>
                      <a:r>
                        <a:rPr lang="en-US" sz="1400" u="none" strike="noStrike" dirty="0">
                          <a:effectLst/>
                        </a:rPr>
                        <a:t>subscribe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客户是否进行存款：</a:t>
                      </a:r>
                      <a:r>
                        <a:rPr lang="en-US" altLang="zh-CN" sz="1400" u="none" strike="noStrike" dirty="0">
                          <a:effectLst/>
                        </a:rPr>
                        <a:t>1 </a:t>
                      </a:r>
                      <a:r>
                        <a:rPr lang="zh-CN" altLang="en-US" sz="1400" u="none" strike="noStrike" dirty="0">
                          <a:effectLst/>
                        </a:rPr>
                        <a:t>或 </a:t>
                      </a:r>
                      <a:r>
                        <a:rPr lang="en-US" altLang="zh-CN" sz="1400" u="none" strike="noStrike" dirty="0">
                          <a:effectLst/>
                        </a:rPr>
                        <a:t>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89860687"/>
                  </a:ext>
                </a:extLst>
              </a:tr>
            </a:tbl>
          </a:graphicData>
        </a:graphic>
      </p:graphicFrame>
      <p:sp>
        <p:nvSpPr>
          <p:cNvPr id="7" name="文本占位符 3">
            <a:extLst>
              <a:ext uri="{FF2B5EF4-FFF2-40B4-BE49-F238E27FC236}">
                <a16:creationId xmlns:a16="http://schemas.microsoft.com/office/drawing/2014/main" id="{A8B331E6-1821-4FEF-BF2D-D2F2E04F068B}"/>
              </a:ext>
            </a:extLst>
          </p:cNvPr>
          <p:cNvSpPr txBox="1">
            <a:spLocks/>
          </p:cNvSpPr>
          <p:nvPr/>
        </p:nvSpPr>
        <p:spPr>
          <a:xfrm>
            <a:off x="10853276" y="2772821"/>
            <a:ext cx="1377578"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zh-CN" altLang="en-US" sz="1600" dirty="0">
                <a:ea typeface="宋体" panose="02010600030101010101" pitchFamily="2" charset="-122"/>
                <a:sym typeface="+mn-ea"/>
              </a:rPr>
              <a:t>本次活动的联系情况</a:t>
            </a:r>
            <a:endParaRPr lang="en-US" altLang="zh-CN" sz="1600" dirty="0">
              <a:ea typeface="宋体" panose="02010600030101010101" pitchFamily="2" charset="-122"/>
              <a:sym typeface="+mn-ea"/>
            </a:endParaRPr>
          </a:p>
        </p:txBody>
      </p:sp>
      <p:sp>
        <p:nvSpPr>
          <p:cNvPr id="8" name="文本占位符 3">
            <a:extLst>
              <a:ext uri="{FF2B5EF4-FFF2-40B4-BE49-F238E27FC236}">
                <a16:creationId xmlns:a16="http://schemas.microsoft.com/office/drawing/2014/main" id="{4D7EB000-AD76-4CFA-821E-A600C27B89C6}"/>
              </a:ext>
            </a:extLst>
          </p:cNvPr>
          <p:cNvSpPr txBox="1">
            <a:spLocks/>
          </p:cNvSpPr>
          <p:nvPr/>
        </p:nvSpPr>
        <p:spPr>
          <a:xfrm>
            <a:off x="10853276" y="4807809"/>
            <a:ext cx="1377578"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zh-CN" altLang="en-US" sz="1600" dirty="0">
                <a:ea typeface="宋体" panose="02010600030101010101" pitchFamily="2" charset="-122"/>
                <a:sym typeface="+mn-ea"/>
              </a:rPr>
              <a:t>市场经济特征</a:t>
            </a:r>
            <a:endParaRPr lang="en-US" altLang="zh-CN" sz="1600" dirty="0">
              <a:ea typeface="宋体" panose="02010600030101010101" pitchFamily="2" charset="-122"/>
              <a:sym typeface="+mn-ea"/>
            </a:endParaRPr>
          </a:p>
        </p:txBody>
      </p:sp>
      <p:sp>
        <p:nvSpPr>
          <p:cNvPr id="9" name="文本占位符 3">
            <a:extLst>
              <a:ext uri="{FF2B5EF4-FFF2-40B4-BE49-F238E27FC236}">
                <a16:creationId xmlns:a16="http://schemas.microsoft.com/office/drawing/2014/main" id="{4897E164-74BC-48A0-9315-9C8F70F5AFCA}"/>
              </a:ext>
            </a:extLst>
          </p:cNvPr>
          <p:cNvSpPr txBox="1">
            <a:spLocks/>
          </p:cNvSpPr>
          <p:nvPr/>
        </p:nvSpPr>
        <p:spPr>
          <a:xfrm>
            <a:off x="10853276" y="6154384"/>
            <a:ext cx="1377578"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zh-CN" altLang="en-US" sz="1600" dirty="0">
                <a:ea typeface="宋体" panose="02010600030101010101" pitchFamily="2" charset="-122"/>
                <a:sym typeface="+mn-ea"/>
              </a:rPr>
              <a:t>预测结果</a:t>
            </a:r>
            <a:endParaRPr lang="en-US" altLang="zh-CN"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367088226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：银行客户认购产品预测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6100472" cy="4940935"/>
          </a:xfrm>
        </p:spPr>
        <p:txBody>
          <a:bodyPr>
            <a:noAutofit/>
          </a:bodyPr>
          <a:lstStyle/>
          <a:p>
            <a:pPr marL="0" indent="0">
              <a:lnSpc>
                <a:spcPct val="170000"/>
              </a:lnSpc>
              <a:buNone/>
            </a:pPr>
            <a:r>
              <a:rPr lang="zh-CN" altLang="en-US" sz="1800" dirty="0">
                <a:ea typeface="宋体" panose="02010600030101010101" pitchFamily="2" charset="-122"/>
                <a:sym typeface="+mn-ea"/>
              </a:rPr>
              <a:t>评测指标：</a:t>
            </a:r>
            <a:r>
              <a:rPr lang="en-US" altLang="zh-CN" sz="1800" dirty="0">
                <a:ea typeface="宋体" panose="02010600030101010101" pitchFamily="2" charset="-122"/>
                <a:sym typeface="+mn-ea"/>
              </a:rPr>
              <a:t> F1</a:t>
            </a:r>
            <a:r>
              <a:rPr lang="zh-CN" altLang="en-US" sz="1800" dirty="0">
                <a:ea typeface="宋体" panose="02010600030101010101" pitchFamily="2" charset="-122"/>
                <a:sym typeface="+mn-ea"/>
              </a:rPr>
              <a:t>值</a:t>
            </a: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采用</a:t>
            </a:r>
            <a:r>
              <a:rPr lang="en-US" altLang="zh-CN" sz="1800" dirty="0">
                <a:ea typeface="宋体" panose="02010600030101010101" pitchFamily="2" charset="-122"/>
                <a:sym typeface="+mn-ea"/>
              </a:rPr>
              <a:t>F1</a:t>
            </a:r>
            <a:r>
              <a:rPr lang="zh-CN" altLang="en-US" sz="1800" dirty="0">
                <a:ea typeface="宋体" panose="02010600030101010101" pitchFamily="2" charset="-122"/>
                <a:sym typeface="+mn-ea"/>
              </a:rPr>
              <a:t>值，可以很好的平衡精确率和召回率</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精确率 </a:t>
            </a:r>
            <a:r>
              <a:rPr lang="en-US" altLang="zh-CN" sz="1800" dirty="0">
                <a:ea typeface="宋体" panose="02010600030101010101" pitchFamily="2" charset="-122"/>
                <a:sym typeface="+mn-ea"/>
              </a:rPr>
              <a:t>Precision</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True Positive</a:t>
            </a:r>
            <a:r>
              <a:rPr lang="zh-CN" altLang="en-US" sz="1800" dirty="0">
                <a:ea typeface="宋体" panose="02010600030101010101" pitchFamily="2" charset="-122"/>
                <a:sym typeface="+mn-ea"/>
              </a:rPr>
              <a:t>在</a:t>
            </a:r>
            <a:r>
              <a:rPr lang="en-US" altLang="zh-CN" sz="1800" dirty="0">
                <a:ea typeface="宋体" panose="02010600030101010101" pitchFamily="2" charset="-122"/>
                <a:sym typeface="+mn-ea"/>
              </a:rPr>
              <a:t>all predicted positives</a:t>
            </a:r>
            <a:r>
              <a:rPr lang="zh-CN" altLang="en-US" sz="1800" dirty="0">
                <a:ea typeface="宋体" panose="02010600030101010101" pitchFamily="2" charset="-122"/>
                <a:sym typeface="+mn-ea"/>
              </a:rPr>
              <a:t>的比例召回率 </a:t>
            </a:r>
            <a:r>
              <a:rPr lang="en-US" altLang="zh-CN" sz="1800" dirty="0">
                <a:ea typeface="宋体" panose="02010600030101010101" pitchFamily="2" charset="-122"/>
                <a:sym typeface="+mn-ea"/>
              </a:rPr>
              <a:t>Recall</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True Positive</a:t>
            </a:r>
            <a:r>
              <a:rPr lang="zh-CN" altLang="en-US" sz="1800" dirty="0">
                <a:ea typeface="宋体" panose="02010600030101010101" pitchFamily="2" charset="-122"/>
                <a:sym typeface="+mn-ea"/>
              </a:rPr>
              <a:t>在</a:t>
            </a:r>
            <a:r>
              <a:rPr lang="en-US" altLang="zh-CN" sz="1800" dirty="0">
                <a:ea typeface="宋体" panose="02010600030101010101" pitchFamily="2" charset="-122"/>
                <a:sym typeface="+mn-ea"/>
              </a:rPr>
              <a:t>all actual positives</a:t>
            </a:r>
            <a:r>
              <a:rPr lang="zh-CN" altLang="en-US" sz="1800" dirty="0">
                <a:ea typeface="宋体" panose="02010600030101010101" pitchFamily="2" charset="-122"/>
                <a:sym typeface="+mn-ea"/>
              </a:rPr>
              <a:t>的比例</a:t>
            </a: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p:txBody>
      </p:sp>
      <p:sp>
        <p:nvSpPr>
          <p:cNvPr id="5" name="文本占位符 3">
            <a:extLst>
              <a:ext uri="{FF2B5EF4-FFF2-40B4-BE49-F238E27FC236}">
                <a16:creationId xmlns:a16="http://schemas.microsoft.com/office/drawing/2014/main" id="{02F61775-64CE-4A29-B6B3-2A3C06D0D14B}"/>
              </a:ext>
            </a:extLst>
          </p:cNvPr>
          <p:cNvSpPr txBox="1">
            <a:spLocks/>
          </p:cNvSpPr>
          <p:nvPr/>
        </p:nvSpPr>
        <p:spPr>
          <a:xfrm>
            <a:off x="7156822" y="5882527"/>
            <a:ext cx="3983319"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800" dirty="0">
                <a:ea typeface="宋体" panose="02010600030101010101" pitchFamily="2" charset="-122"/>
                <a:sym typeface="+mn-ea"/>
              </a:rPr>
              <a:t>sample_submission.csv</a:t>
            </a:r>
            <a:r>
              <a:rPr lang="zh-CN" altLang="en-US" sz="1800" dirty="0">
                <a:ea typeface="宋体" panose="02010600030101010101" pitchFamily="2" charset="-122"/>
                <a:sym typeface="+mn-ea"/>
              </a:rPr>
              <a:t>，提交预测结果</a:t>
            </a:r>
            <a:endParaRPr lang="en-US" altLang="zh-CN" sz="1800" dirty="0">
              <a:ea typeface="宋体" panose="02010600030101010101" pitchFamily="2" charset="-122"/>
              <a:sym typeface="+mn-ea"/>
            </a:endParaRPr>
          </a:p>
        </p:txBody>
      </p:sp>
      <p:graphicFrame>
        <p:nvGraphicFramePr>
          <p:cNvPr id="2" name="表格 1">
            <a:extLst>
              <a:ext uri="{FF2B5EF4-FFF2-40B4-BE49-F238E27FC236}">
                <a16:creationId xmlns:a16="http://schemas.microsoft.com/office/drawing/2014/main" id="{7A495CDC-C4F7-451A-98DB-0EC4D7625B2C}"/>
              </a:ext>
            </a:extLst>
          </p:cNvPr>
          <p:cNvGraphicFramePr>
            <a:graphicFrameLocks noGrp="1"/>
          </p:cNvGraphicFramePr>
          <p:nvPr>
            <p:extLst>
              <p:ext uri="{D42A27DB-BD31-4B8C-83A1-F6EECF244321}">
                <p14:modId xmlns:p14="http://schemas.microsoft.com/office/powerpoint/2010/main" val="2835571534"/>
              </p:ext>
            </p:extLst>
          </p:nvPr>
        </p:nvGraphicFramePr>
        <p:xfrm>
          <a:off x="7237506" y="1391311"/>
          <a:ext cx="3460376" cy="4358049"/>
        </p:xfrm>
        <a:graphic>
          <a:graphicData uri="http://schemas.openxmlformats.org/drawingml/2006/table">
            <a:tbl>
              <a:tblPr/>
              <a:tblGrid>
                <a:gridCol w="1730188">
                  <a:extLst>
                    <a:ext uri="{9D8B030D-6E8A-4147-A177-3AD203B41FA5}">
                      <a16:colId xmlns:a16="http://schemas.microsoft.com/office/drawing/2014/main" val="362903828"/>
                    </a:ext>
                  </a:extLst>
                </a:gridCol>
                <a:gridCol w="1730188">
                  <a:extLst>
                    <a:ext uri="{9D8B030D-6E8A-4147-A177-3AD203B41FA5}">
                      <a16:colId xmlns:a16="http://schemas.microsoft.com/office/drawing/2014/main" val="4029608709"/>
                    </a:ext>
                  </a:extLst>
                </a:gridCol>
              </a:tblGrid>
              <a:tr h="261201">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RecordID</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Subscribe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599886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14664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no</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5607045"/>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25250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208724"/>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4070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027815"/>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19446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337889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5111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836840"/>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10922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363848"/>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10234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858108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16795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692854"/>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16999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139851"/>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13295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725610"/>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4964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8172001"/>
                  </a:ext>
                </a:extLst>
              </a:tr>
              <a:tr h="292632">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11414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7128925"/>
                  </a:ext>
                </a:extLst>
              </a:tr>
              <a:tr h="292632">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761110"/>
                  </a:ext>
                </a:extLst>
              </a:tr>
              <a:tr h="292632">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16692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No</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541614"/>
                  </a:ext>
                </a:extLst>
              </a:tr>
            </a:tbl>
          </a:graphicData>
        </a:graphic>
      </p:graphicFrame>
      <p:pic>
        <p:nvPicPr>
          <p:cNvPr id="6" name="图片 5">
            <a:extLst>
              <a:ext uri="{FF2B5EF4-FFF2-40B4-BE49-F238E27FC236}">
                <a16:creationId xmlns:a16="http://schemas.microsoft.com/office/drawing/2014/main" id="{989427B5-2C19-45BC-A2FE-E1623B462003}"/>
              </a:ext>
            </a:extLst>
          </p:cNvPr>
          <p:cNvPicPr>
            <a:picLocks noChangeAspect="1"/>
          </p:cNvPicPr>
          <p:nvPr/>
        </p:nvPicPr>
        <p:blipFill>
          <a:blip r:embed="rId3"/>
          <a:stretch>
            <a:fillRect/>
          </a:stretch>
        </p:blipFill>
        <p:spPr>
          <a:xfrm>
            <a:off x="1179610" y="2135605"/>
            <a:ext cx="3843366" cy="566742"/>
          </a:xfrm>
          <a:prstGeom prst="rect">
            <a:avLst/>
          </a:prstGeom>
        </p:spPr>
      </p:pic>
    </p:spTree>
    <p:custDataLst>
      <p:tags r:id="rId1"/>
    </p:custDataLst>
    <p:extLst>
      <p:ext uri="{BB962C8B-B14F-4D97-AF65-F5344CB8AC3E}">
        <p14:creationId xmlns:p14="http://schemas.microsoft.com/office/powerpoint/2010/main" val="73766723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：银行客户认购产品预测</a:t>
            </a:r>
            <a:endParaRPr lang="zh-CN" dirty="0">
              <a:ea typeface="宋体" panose="02010600030101010101" pitchFamily="2" charset="-122"/>
            </a:endParaRPr>
          </a:p>
        </p:txBody>
      </p:sp>
      <p:sp>
        <p:nvSpPr>
          <p:cNvPr id="4" name="文本占位符 3"/>
          <p:cNvSpPr>
            <a:spLocks noGrp="1"/>
          </p:cNvSpPr>
          <p:nvPr>
            <p:ph type="body" idx="1"/>
          </p:nvPr>
        </p:nvSpPr>
        <p:spPr>
          <a:xfrm>
            <a:off x="551339" y="1455420"/>
            <a:ext cx="6303889" cy="4940935"/>
          </a:xfrm>
        </p:spPr>
        <p:txBody>
          <a:bodyPr>
            <a:noAutofit/>
          </a:bodyPr>
          <a:lstStyle/>
          <a:p>
            <a:pPr marL="0" indent="0">
              <a:lnSpc>
                <a:spcPct val="170000"/>
              </a:lnSpc>
              <a:buNone/>
            </a:pPr>
            <a:r>
              <a:rPr lang="en-US" altLang="zh-CN" sz="1800" dirty="0">
                <a:ea typeface="宋体" panose="02010600030101010101" pitchFamily="2" charset="-122"/>
                <a:sym typeface="+mn-ea"/>
              </a:rPr>
              <a:t>Step1</a:t>
            </a:r>
            <a:r>
              <a:rPr lang="zh-CN" altLang="en-US" sz="1800" dirty="0">
                <a:ea typeface="宋体" panose="02010600030101010101" pitchFamily="2" charset="-122"/>
                <a:sym typeface="+mn-ea"/>
              </a:rPr>
              <a:t>，数据加载</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Step2</a:t>
            </a:r>
            <a:r>
              <a:rPr lang="zh-CN" altLang="en-US" sz="1800" dirty="0">
                <a:ea typeface="宋体" panose="02010600030101010101" pitchFamily="2" charset="-122"/>
                <a:sym typeface="+mn-ea"/>
              </a:rPr>
              <a:t>，数据探索（缺失值，唯一值个数）</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Step3</a:t>
            </a:r>
            <a:r>
              <a:rPr lang="zh-CN" altLang="en-US" sz="1800" dirty="0">
                <a:ea typeface="宋体" panose="02010600030101010101" pitchFamily="2" charset="-122"/>
                <a:sym typeface="+mn-ea"/>
              </a:rPr>
              <a:t>，建模训练</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Step4</a:t>
            </a:r>
            <a:r>
              <a:rPr lang="zh-CN" altLang="en-US" sz="1800" dirty="0">
                <a:ea typeface="宋体" panose="02010600030101010101" pitchFamily="2" charset="-122"/>
                <a:sym typeface="+mn-ea"/>
              </a:rPr>
              <a:t>，针对测试集进行预测</a:t>
            </a:r>
            <a:endParaRPr lang="en-US" altLang="zh-CN" sz="1800" dirty="0">
              <a:ea typeface="宋体" panose="02010600030101010101" pitchFamily="2" charset="-122"/>
              <a:sym typeface="+mn-ea"/>
            </a:endParaRPr>
          </a:p>
          <a:p>
            <a:pPr marL="0" indent="0">
              <a:lnSpc>
                <a:spcPct val="170000"/>
              </a:lnSpc>
              <a:buNone/>
            </a:pPr>
            <a:r>
              <a:rPr lang="en-US" altLang="zh-CN" sz="1800" dirty="0">
                <a:solidFill>
                  <a:srgbClr val="FF0000"/>
                </a:solidFill>
                <a:ea typeface="宋体" panose="02010600030101010101" pitchFamily="2" charset="-122"/>
                <a:sym typeface="+mn-ea"/>
              </a:rPr>
              <a:t>To DO Version1</a:t>
            </a:r>
            <a:r>
              <a:rPr lang="zh-CN" altLang="en-US" sz="1800" dirty="0">
                <a:solidFill>
                  <a:srgbClr val="FF0000"/>
                </a:solidFill>
                <a:ea typeface="宋体" panose="02010600030101010101" pitchFamily="2" charset="-122"/>
                <a:sym typeface="+mn-ea"/>
              </a:rPr>
              <a:t>：</a:t>
            </a:r>
            <a:r>
              <a:rPr lang="en-US" altLang="zh-CN" sz="1800" dirty="0" err="1">
                <a:solidFill>
                  <a:srgbClr val="FF0000"/>
                </a:solidFill>
                <a:ea typeface="宋体" panose="02010600030101010101" pitchFamily="2" charset="-122"/>
                <a:sym typeface="+mn-ea"/>
              </a:rPr>
              <a:t>LightGBM</a:t>
            </a:r>
            <a:endParaRPr lang="en-US" altLang="zh-CN" sz="1800" dirty="0">
              <a:solidFill>
                <a:srgbClr val="FF0000"/>
              </a:solidFill>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Step5</a:t>
            </a:r>
            <a:r>
              <a:rPr lang="zh-CN" altLang="en-US" sz="1800" dirty="0">
                <a:ea typeface="宋体" panose="02010600030101010101" pitchFamily="2" charset="-122"/>
                <a:sym typeface="+mn-ea"/>
              </a:rPr>
              <a:t>，特征工程 </a:t>
            </a:r>
            <a:endParaRPr lang="en-US" altLang="zh-CN" sz="1800" dirty="0">
              <a:ea typeface="宋体" panose="02010600030101010101" pitchFamily="2" charset="-122"/>
              <a:sym typeface="+mn-ea"/>
            </a:endParaRPr>
          </a:p>
          <a:p>
            <a:pPr marL="0" indent="0">
              <a:lnSpc>
                <a:spcPct val="170000"/>
              </a:lnSpc>
              <a:buNone/>
            </a:pPr>
            <a:r>
              <a:rPr lang="en-US" altLang="zh-CN" sz="1800" dirty="0">
                <a:solidFill>
                  <a:srgbClr val="FF0000"/>
                </a:solidFill>
                <a:ea typeface="宋体" panose="02010600030101010101" pitchFamily="2" charset="-122"/>
                <a:sym typeface="+mn-ea"/>
              </a:rPr>
              <a:t>Thinking</a:t>
            </a:r>
            <a:r>
              <a:rPr lang="zh-CN" altLang="en-US" sz="1800" dirty="0">
                <a:solidFill>
                  <a:srgbClr val="FF0000"/>
                </a:solidFill>
                <a:ea typeface="宋体" panose="02010600030101010101" pitchFamily="2" charset="-122"/>
                <a:sym typeface="+mn-ea"/>
              </a:rPr>
              <a:t>：对于分类特征，怎么构造新特征对分类进行解释？</a:t>
            </a:r>
            <a:r>
              <a:rPr lang="zh-CN" altLang="en-US" sz="1800" dirty="0">
                <a:ea typeface="宋体" panose="02010600030101010101" pitchFamily="2" charset="-122"/>
                <a:sym typeface="+mn-ea"/>
              </a:rPr>
              <a:t>可以将分类特征与</a:t>
            </a:r>
            <a:r>
              <a:rPr lang="en-US" altLang="zh-CN" sz="1800" dirty="0">
                <a:ea typeface="宋体" panose="02010600030101010101" pitchFamily="2" charset="-122"/>
                <a:sym typeface="+mn-ea"/>
              </a:rPr>
              <a:t>Target</a:t>
            </a:r>
            <a:r>
              <a:rPr lang="zh-CN" altLang="en-US" sz="1800" dirty="0">
                <a:ea typeface="宋体" panose="02010600030101010101" pitchFamily="2" charset="-122"/>
                <a:sym typeface="+mn-ea"/>
              </a:rPr>
              <a:t>进行交叉特征，比如</a:t>
            </a:r>
            <a:r>
              <a:rPr lang="en-US" altLang="zh-CN" sz="1800" dirty="0">
                <a:ea typeface="宋体" panose="02010600030101010101" pitchFamily="2" charset="-122"/>
                <a:sym typeface="+mn-ea"/>
              </a:rPr>
              <a:t>mean, std, count </a:t>
            </a:r>
          </a:p>
          <a:p>
            <a:pPr marL="0" indent="0">
              <a:lnSpc>
                <a:spcPct val="170000"/>
              </a:lnSpc>
              <a:buNone/>
            </a:pPr>
            <a:r>
              <a:rPr lang="en-US" altLang="zh-CN" sz="1800" dirty="0">
                <a:solidFill>
                  <a:srgbClr val="FF0000"/>
                </a:solidFill>
                <a:ea typeface="宋体" panose="02010600030101010101" pitchFamily="2" charset="-122"/>
                <a:sym typeface="+mn-ea"/>
              </a:rPr>
              <a:t>=&gt; TO DO Version2</a:t>
            </a:r>
            <a:r>
              <a:rPr lang="zh-CN" altLang="en-US" sz="1800" dirty="0">
                <a:solidFill>
                  <a:srgbClr val="FF0000"/>
                </a:solidFill>
                <a:ea typeface="宋体" panose="02010600030101010101" pitchFamily="2" charset="-122"/>
                <a:sym typeface="+mn-ea"/>
              </a:rPr>
              <a:t>：</a:t>
            </a:r>
            <a:r>
              <a:rPr lang="en-US" altLang="zh-CN" sz="1800" dirty="0" err="1">
                <a:solidFill>
                  <a:srgbClr val="FF0000"/>
                </a:solidFill>
                <a:ea typeface="宋体" panose="02010600030101010101" pitchFamily="2" charset="-122"/>
                <a:sym typeface="+mn-ea"/>
              </a:rPr>
              <a:t>LightGBM</a:t>
            </a:r>
            <a:r>
              <a:rPr lang="en-US" altLang="zh-CN" sz="1800" dirty="0">
                <a:solidFill>
                  <a:srgbClr val="FF0000"/>
                </a:solidFill>
                <a:ea typeface="宋体" panose="02010600030101010101" pitchFamily="2" charset="-122"/>
                <a:sym typeface="+mn-ea"/>
              </a:rPr>
              <a:t> + </a:t>
            </a:r>
            <a:r>
              <a:rPr lang="en-US" altLang="zh-CN" sz="1800" dirty="0" err="1">
                <a:solidFill>
                  <a:srgbClr val="FF0000"/>
                </a:solidFill>
                <a:ea typeface="宋体" panose="02010600030101010101" pitchFamily="2" charset="-122"/>
                <a:sym typeface="+mn-ea"/>
              </a:rPr>
              <a:t>TargetEncoding</a:t>
            </a:r>
            <a:endParaRPr lang="en-US" altLang="zh-CN" sz="1800" dirty="0">
              <a:solidFill>
                <a:srgbClr val="FF0000"/>
              </a:solidFill>
              <a:ea typeface="宋体" panose="02010600030101010101" pitchFamily="2" charset="-122"/>
              <a:sym typeface="+mn-ea"/>
            </a:endParaRPr>
          </a:p>
        </p:txBody>
      </p:sp>
      <p:sp>
        <p:nvSpPr>
          <p:cNvPr id="6" name="文本占位符 3">
            <a:extLst>
              <a:ext uri="{FF2B5EF4-FFF2-40B4-BE49-F238E27FC236}">
                <a16:creationId xmlns:a16="http://schemas.microsoft.com/office/drawing/2014/main" id="{1683543F-89D4-49F5-ADCA-A6AD8E680E99}"/>
              </a:ext>
            </a:extLst>
          </p:cNvPr>
          <p:cNvSpPr txBox="1">
            <a:spLocks/>
          </p:cNvSpPr>
          <p:nvPr/>
        </p:nvSpPr>
        <p:spPr>
          <a:xfrm>
            <a:off x="7156822" y="5882527"/>
            <a:ext cx="3983319"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800" dirty="0">
                <a:ea typeface="宋体" panose="02010600030101010101" pitchFamily="2" charset="-122"/>
                <a:sym typeface="+mn-ea"/>
              </a:rPr>
              <a:t>sample_submission.csv</a:t>
            </a:r>
            <a:r>
              <a:rPr lang="zh-CN" altLang="en-US" sz="1800" dirty="0">
                <a:ea typeface="宋体" panose="02010600030101010101" pitchFamily="2" charset="-122"/>
                <a:sym typeface="+mn-ea"/>
              </a:rPr>
              <a:t>，提交预测结果</a:t>
            </a:r>
            <a:endParaRPr lang="en-US" altLang="zh-CN" sz="1800" dirty="0">
              <a:ea typeface="宋体" panose="02010600030101010101" pitchFamily="2" charset="-122"/>
              <a:sym typeface="+mn-ea"/>
            </a:endParaRPr>
          </a:p>
        </p:txBody>
      </p:sp>
      <p:graphicFrame>
        <p:nvGraphicFramePr>
          <p:cNvPr id="7" name="表格 6">
            <a:extLst>
              <a:ext uri="{FF2B5EF4-FFF2-40B4-BE49-F238E27FC236}">
                <a16:creationId xmlns:a16="http://schemas.microsoft.com/office/drawing/2014/main" id="{CDEB6180-4D3B-43F7-8754-AC81A56C3DFA}"/>
              </a:ext>
            </a:extLst>
          </p:cNvPr>
          <p:cNvGraphicFramePr>
            <a:graphicFrameLocks noGrp="1"/>
          </p:cNvGraphicFramePr>
          <p:nvPr/>
        </p:nvGraphicFramePr>
        <p:xfrm>
          <a:off x="7237506" y="1391311"/>
          <a:ext cx="3460376" cy="4358049"/>
        </p:xfrm>
        <a:graphic>
          <a:graphicData uri="http://schemas.openxmlformats.org/drawingml/2006/table">
            <a:tbl>
              <a:tblPr/>
              <a:tblGrid>
                <a:gridCol w="1730188">
                  <a:extLst>
                    <a:ext uri="{9D8B030D-6E8A-4147-A177-3AD203B41FA5}">
                      <a16:colId xmlns:a16="http://schemas.microsoft.com/office/drawing/2014/main" val="362903828"/>
                    </a:ext>
                  </a:extLst>
                </a:gridCol>
                <a:gridCol w="1730188">
                  <a:extLst>
                    <a:ext uri="{9D8B030D-6E8A-4147-A177-3AD203B41FA5}">
                      <a16:colId xmlns:a16="http://schemas.microsoft.com/office/drawing/2014/main" val="4029608709"/>
                    </a:ext>
                  </a:extLst>
                </a:gridCol>
              </a:tblGrid>
              <a:tr h="261201">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RecordID</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Subscribe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599886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14664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no</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5607045"/>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25250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208724"/>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4070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027815"/>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19446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337889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5111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836840"/>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10922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363848"/>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10234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858108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16795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692854"/>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16999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139851"/>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13295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725610"/>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4964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8172001"/>
                  </a:ext>
                </a:extLst>
              </a:tr>
              <a:tr h="292632">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11414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7128925"/>
                  </a:ext>
                </a:extLst>
              </a:tr>
              <a:tr h="292632">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761110"/>
                  </a:ext>
                </a:extLst>
              </a:tr>
              <a:tr h="292632">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16692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No</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541614"/>
                  </a:ext>
                </a:extLst>
              </a:tr>
            </a:tbl>
          </a:graphicData>
        </a:graphic>
      </p:graphicFrame>
    </p:spTree>
    <p:custDataLst>
      <p:tags r:id="rId1"/>
    </p:custDataLst>
    <p:extLst>
      <p:ext uri="{BB962C8B-B14F-4D97-AF65-F5344CB8AC3E}">
        <p14:creationId xmlns:p14="http://schemas.microsoft.com/office/powerpoint/2010/main" val="38814566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DeepFM</a:t>
            </a:r>
            <a:r>
              <a:rPr lang="zh-CN" altLang="en-US" dirty="0">
                <a:ea typeface="宋体" panose="02010600030101010101" pitchFamily="2" charset="-122"/>
                <a:sym typeface="+mn-ea"/>
              </a:rPr>
              <a:t>算法</a:t>
            </a:r>
          </a:p>
        </p:txBody>
      </p:sp>
      <p:sp>
        <p:nvSpPr>
          <p:cNvPr id="131" name="Content Placeholder 2"/>
          <p:cNvSpPr txBox="1">
            <a:spLocks noGrp="1"/>
          </p:cNvSpPr>
          <p:nvPr/>
        </p:nvSpPr>
        <p:spPr>
          <a:xfrm>
            <a:off x="710161" y="1477357"/>
            <a:ext cx="63906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buFont typeface="Arial" panose="020B0604020202020204"/>
              <a:buNone/>
            </a:pPr>
            <a:r>
              <a:rPr lang="en-US" altLang="zh-CN" sz="1800" kern="100" dirty="0">
                <a:solidFill>
                  <a:srgbClr val="FF0000"/>
                </a:solidFill>
                <a:ea typeface="PingFang SC" panose="020B0400000000000000" pitchFamily="34" charset="-122"/>
                <a:cs typeface="Times New Roman" panose="02020603050405020304" pitchFamily="18" charset="0"/>
                <a:sym typeface="+mn-ea"/>
              </a:rPr>
              <a:t>TO DO Version3</a:t>
            </a:r>
            <a:r>
              <a:rPr lang="zh-CN" altLang="en-US" sz="1800" kern="100" dirty="0">
                <a:solidFill>
                  <a:srgbClr val="FF0000"/>
                </a:solidFill>
                <a:ea typeface="PingFang SC" panose="020B0400000000000000" pitchFamily="34" charset="-122"/>
                <a:cs typeface="Times New Roman" panose="02020603050405020304" pitchFamily="18" charset="0"/>
                <a:sym typeface="+mn-ea"/>
              </a:rPr>
              <a:t>：使用</a:t>
            </a:r>
            <a:r>
              <a:rPr lang="en-US" altLang="zh-CN" sz="1800" kern="100" dirty="0" err="1">
                <a:solidFill>
                  <a:srgbClr val="FF0000"/>
                </a:solidFill>
                <a:ea typeface="PingFang SC" panose="020B0400000000000000" pitchFamily="34" charset="-122"/>
                <a:cs typeface="Times New Roman" panose="02020603050405020304" pitchFamily="18" charset="0"/>
                <a:sym typeface="+mn-ea"/>
              </a:rPr>
              <a:t>DeepFM</a:t>
            </a:r>
            <a:endParaRPr lang="en-US" altLang="zh-CN" sz="1800" kern="100" dirty="0">
              <a:solidFill>
                <a:srgbClr val="FF0000"/>
              </a:solidFill>
              <a:ea typeface="PingFang SC" panose="020B0400000000000000" pitchFamily="34" charset="-122"/>
              <a:cs typeface="Times New Roman" panose="02020603050405020304" pitchFamily="18" charset="0"/>
              <a:sym typeface="+mn-ea"/>
            </a:endParaRPr>
          </a:p>
          <a:p>
            <a:pPr marL="0" indent="0" algn="just">
              <a:lnSpc>
                <a:spcPct val="150000"/>
              </a:lnSpc>
              <a:buFont typeface="Arial" panose="020B0604020202020204"/>
              <a:buNone/>
            </a:pPr>
            <a:r>
              <a:rPr lang="en-US" sz="1800" kern="100" dirty="0" err="1">
                <a:ea typeface="PingFang SC" panose="020B0400000000000000" pitchFamily="34" charset="-122"/>
                <a:cs typeface="Times New Roman" panose="02020603050405020304" pitchFamily="18" charset="0"/>
                <a:sym typeface="+mn-ea"/>
              </a:rPr>
              <a:t>DeepFM</a:t>
            </a:r>
            <a:r>
              <a:rPr lang="zh-CN" altLang="en-US" sz="1800" kern="100" dirty="0">
                <a:ea typeface="PingFang SC" panose="020B0400000000000000" pitchFamily="34" charset="-122"/>
                <a:cs typeface="Times New Roman" panose="02020603050405020304" pitchFamily="18" charset="0"/>
                <a:sym typeface="+mn-ea"/>
              </a:rPr>
              <a:t> </a:t>
            </a:r>
            <a:r>
              <a:rPr lang="en-US" altLang="zh-CN" sz="1800" kern="100" dirty="0">
                <a:ea typeface="PingFang SC" panose="020B0400000000000000" pitchFamily="34" charset="-122"/>
                <a:cs typeface="Times New Roman" panose="02020603050405020304" pitchFamily="18" charset="0"/>
                <a:sym typeface="+mn-ea"/>
              </a:rPr>
              <a:t>= FM + DNN</a:t>
            </a:r>
            <a:r>
              <a:rPr lang="zh-CN" altLang="zh-CN" sz="1800" kern="100" dirty="0">
                <a:ea typeface="PingFang SC" panose="020B0400000000000000" pitchFamily="34" charset="-122"/>
                <a:cs typeface="Times New Roman" panose="02020603050405020304" pitchFamily="18" charset="0"/>
                <a:sym typeface="+mn-ea"/>
              </a:rPr>
              <a:t>：</a:t>
            </a:r>
            <a:endParaRPr lang="zh-CN" altLang="zh-CN" sz="1800" kern="100" dirty="0">
              <a:ea typeface="PingFang SC" panose="020B0400000000000000" pitchFamily="34" charset="-122"/>
              <a:cs typeface="Times New Roman" panose="02020603050405020304" pitchFamily="18" charset="0"/>
            </a:endParaRPr>
          </a:p>
          <a:p>
            <a:pPr algn="just">
              <a:lnSpc>
                <a:spcPct val="150000"/>
              </a:lnSpc>
            </a:pPr>
            <a:r>
              <a:rPr altLang="zh-CN" sz="1800" kern="100" dirty="0" err="1">
                <a:ea typeface="PingFang SC" panose="020B0400000000000000" pitchFamily="34" charset="-122"/>
                <a:cs typeface="Times New Roman" panose="02020603050405020304" pitchFamily="18" charset="0"/>
                <a:sym typeface="+mn-ea"/>
              </a:rPr>
              <a:t>提取低阶</a:t>
            </a:r>
            <a:r>
              <a:rPr lang="en-US" sz="1800" kern="100" dirty="0">
                <a:ea typeface="PingFang SC" panose="020B0400000000000000" pitchFamily="34" charset="-122"/>
                <a:cs typeface="Times New Roman" panose="02020603050405020304" pitchFamily="18" charset="0"/>
                <a:sym typeface="+mn-ea"/>
              </a:rPr>
              <a:t>(low order)</a:t>
            </a:r>
            <a:r>
              <a:rPr altLang="zh-CN" sz="1800" kern="100" dirty="0" err="1">
                <a:ea typeface="PingFang SC" panose="020B0400000000000000" pitchFamily="34" charset="-122"/>
                <a:cs typeface="Times New Roman" panose="02020603050405020304" pitchFamily="18" charset="0"/>
                <a:sym typeface="+mn-ea"/>
              </a:rPr>
              <a:t>特征</a:t>
            </a:r>
            <a:r>
              <a:rPr altLang="zh-CN" sz="1800" kern="100" dirty="0">
                <a:ea typeface="PingFang SC" panose="020B0400000000000000" pitchFamily="34" charset="-122"/>
                <a:cs typeface="Times New Roman" panose="02020603050405020304" pitchFamily="18" charset="0"/>
                <a:sym typeface="+mn-ea"/>
              </a:rPr>
              <a:t> </a:t>
            </a:r>
            <a:r>
              <a:rPr lang="en-US" sz="1800" kern="100" dirty="0">
                <a:ea typeface="PingFang SC" panose="020B0400000000000000" pitchFamily="34" charset="-122"/>
                <a:cs typeface="Times New Roman" panose="02020603050405020304" pitchFamily="18" charset="0"/>
                <a:sym typeface="+mn-ea"/>
              </a:rPr>
              <a:t>=</a:t>
            </a:r>
            <a:r>
              <a:rPr lang="en-US" altLang="zh-CN" sz="1800" kern="100" dirty="0">
                <a:ea typeface="PingFang SC" panose="020B0400000000000000" pitchFamily="34" charset="-122"/>
                <a:cs typeface="Times New Roman" panose="02020603050405020304" pitchFamily="18" charset="0"/>
                <a:sym typeface="+mn-ea"/>
              </a:rPr>
              <a:t>&gt; </a:t>
            </a:r>
            <a:r>
              <a:rPr altLang="zh-CN" sz="1800" kern="100" dirty="0" err="1">
                <a:ea typeface="PingFang SC" panose="020B0400000000000000" pitchFamily="34" charset="-122"/>
                <a:cs typeface="Times New Roman" panose="02020603050405020304" pitchFamily="18" charset="0"/>
                <a:sym typeface="+mn-ea"/>
              </a:rPr>
              <a:t>因子分解机</a:t>
            </a:r>
            <a:r>
              <a:rPr lang="en-US" sz="1800" kern="100" dirty="0" err="1">
                <a:ea typeface="PingFang SC" panose="020B0400000000000000" pitchFamily="34" charset="-122"/>
                <a:cs typeface="Times New Roman" panose="02020603050405020304" pitchFamily="18" charset="0"/>
                <a:sym typeface="+mn-ea"/>
              </a:rPr>
              <a:t>FM</a:t>
            </a:r>
            <a:endParaRPr lang="en-US" sz="1800" kern="100" dirty="0">
              <a:ea typeface="PingFang SC" panose="020B0400000000000000" pitchFamily="34" charset="-122"/>
              <a:cs typeface="Times New Roman" panose="02020603050405020304" pitchFamily="18" charset="0"/>
              <a:sym typeface="+mn-ea"/>
            </a:endParaRPr>
          </a:p>
          <a:p>
            <a:pPr marL="0" indent="0" algn="just">
              <a:lnSpc>
                <a:spcPct val="150000"/>
              </a:lnSpc>
              <a:buFont typeface="Arial" panose="020B0604020202020204"/>
              <a:buNone/>
            </a:pPr>
            <a:r>
              <a:rPr altLang="zh-CN" sz="1800" kern="100" dirty="0">
                <a:ea typeface="PingFang SC" panose="020B0400000000000000" pitchFamily="34" charset="-122"/>
                <a:cs typeface="Times New Roman" panose="02020603050405020304" pitchFamily="18" charset="0"/>
                <a:sym typeface="+mn-ea"/>
              </a:rPr>
              <a:t>既可以做1阶特征建模，也可以做2阶特征建模</a:t>
            </a:r>
            <a:endParaRPr altLang="zh-CN" sz="1800" kern="100" dirty="0">
              <a:ea typeface="PingFang SC" panose="020B0400000000000000" pitchFamily="34" charset="-122"/>
              <a:cs typeface="Times New Roman" panose="02020603050405020304" pitchFamily="18" charset="0"/>
            </a:endParaRPr>
          </a:p>
          <a:p>
            <a:pPr algn="just">
              <a:lnSpc>
                <a:spcPct val="150000"/>
              </a:lnSpc>
            </a:pPr>
            <a:r>
              <a:rPr lang="zh-CN" altLang="en-US" sz="1800" kern="100" dirty="0">
                <a:ea typeface="PingFang SC" panose="020B0400000000000000" pitchFamily="34" charset="-122"/>
                <a:cs typeface="Times New Roman" panose="02020603050405020304" pitchFamily="18" charset="0"/>
                <a:sym typeface="+mn-ea"/>
              </a:rPr>
              <a:t>提取</a:t>
            </a:r>
            <a:r>
              <a:rPr altLang="zh-CN" sz="1800" kern="100" dirty="0" err="1">
                <a:ea typeface="PingFang SC" panose="020B0400000000000000" pitchFamily="34" charset="-122"/>
                <a:cs typeface="Times New Roman" panose="02020603050405020304" pitchFamily="18" charset="0"/>
                <a:sym typeface="+mn-ea"/>
              </a:rPr>
              <a:t>高阶</a:t>
            </a:r>
            <a:r>
              <a:rPr lang="en-US" altLang="zh-CN" sz="1800" kern="100" dirty="0">
                <a:ea typeface="PingFang SC" panose="020B0400000000000000" pitchFamily="34" charset="-122"/>
                <a:cs typeface="Times New Roman" panose="02020603050405020304" pitchFamily="18" charset="0"/>
                <a:sym typeface="+mn-ea"/>
              </a:rPr>
              <a:t>(high order)</a:t>
            </a:r>
            <a:r>
              <a:rPr altLang="zh-CN" sz="1800" kern="100" dirty="0" err="1">
                <a:ea typeface="PingFang SC" panose="020B0400000000000000" pitchFamily="34" charset="-122"/>
                <a:cs typeface="Times New Roman" panose="02020603050405020304" pitchFamily="18" charset="0"/>
                <a:sym typeface="+mn-ea"/>
              </a:rPr>
              <a:t>特征</a:t>
            </a:r>
            <a:r>
              <a:rPr altLang="zh-CN" sz="1800" kern="100" dirty="0">
                <a:ea typeface="PingFang SC" panose="020B0400000000000000" pitchFamily="34" charset="-122"/>
                <a:cs typeface="Times New Roman" panose="02020603050405020304" pitchFamily="18" charset="0"/>
                <a:sym typeface="+mn-ea"/>
              </a:rPr>
              <a:t> </a:t>
            </a:r>
            <a:r>
              <a:rPr lang="en-US" sz="1800" kern="100" dirty="0">
                <a:ea typeface="PingFang SC" panose="020B0400000000000000" pitchFamily="34" charset="-122"/>
                <a:cs typeface="Times New Roman" panose="02020603050405020304" pitchFamily="18" charset="0"/>
                <a:sym typeface="+mn-ea"/>
              </a:rPr>
              <a:t>=&gt; </a:t>
            </a:r>
            <a:r>
              <a:rPr altLang="zh-CN" sz="1800" kern="100" dirty="0" err="1">
                <a:ea typeface="PingFang SC" panose="020B0400000000000000" pitchFamily="34" charset="-122"/>
                <a:cs typeface="Times New Roman" panose="02020603050405020304" pitchFamily="18" charset="0"/>
                <a:sym typeface="+mn-ea"/>
              </a:rPr>
              <a:t>神经网络</a:t>
            </a:r>
            <a:r>
              <a:rPr lang="en-US" sz="1800" kern="100" dirty="0" err="1">
                <a:ea typeface="PingFang SC" panose="020B0400000000000000" pitchFamily="34" charset="-122"/>
                <a:cs typeface="Times New Roman" panose="02020603050405020304" pitchFamily="18" charset="0"/>
                <a:sym typeface="+mn-ea"/>
              </a:rPr>
              <a:t>DNN</a:t>
            </a:r>
            <a:endParaRPr altLang="zh-CN" sz="1800" kern="100" dirty="0">
              <a:ea typeface="PingFang SC" panose="020B0400000000000000" pitchFamily="34" charset="-122"/>
              <a:cs typeface="Times New Roman" panose="02020603050405020304" pitchFamily="18" charset="0"/>
            </a:endParaRPr>
          </a:p>
          <a:p>
            <a:pPr algn="just">
              <a:lnSpc>
                <a:spcPct val="150000"/>
              </a:lnSpc>
            </a:pPr>
            <a:r>
              <a:rPr lang="en-US" sz="1800" kern="100" dirty="0">
                <a:ea typeface="PingFang SC" panose="020B0400000000000000" pitchFamily="34" charset="-122"/>
                <a:cs typeface="Times New Roman" panose="02020603050405020304" pitchFamily="18" charset="0"/>
              </a:rPr>
              <a:t>end-to-end</a:t>
            </a:r>
            <a:r>
              <a:rPr lang="zh-CN" altLang="en-US" sz="1800" kern="100" dirty="0">
                <a:ea typeface="PingFang SC" panose="020B0400000000000000" pitchFamily="34" charset="-122"/>
                <a:cs typeface="Times New Roman" panose="02020603050405020304" pitchFamily="18" charset="0"/>
              </a:rPr>
              <a:t>，共享特征输入</a:t>
            </a:r>
            <a:endParaRPr altLang="zh-CN" sz="1800" kern="100" dirty="0">
              <a:ea typeface="PingFang SC" panose="020B0400000000000000" pitchFamily="34" charset="-122"/>
              <a:cs typeface="Times New Roman" panose="02020603050405020304" pitchFamily="18" charset="0"/>
            </a:endParaRPr>
          </a:p>
          <a:p>
            <a:pPr marL="0" indent="0" algn="just">
              <a:lnSpc>
                <a:spcPct val="150000"/>
              </a:lnSpc>
              <a:buFont typeface="Arial" panose="020B0604020202020204"/>
              <a:buNone/>
            </a:pPr>
            <a:r>
              <a:rPr lang="zh-CN" altLang="en-US" sz="1800" kern="100" dirty="0">
                <a:ea typeface="PingFang SC" panose="020B0400000000000000" pitchFamily="34" charset="-122"/>
                <a:cs typeface="Times New Roman" panose="02020603050405020304" pitchFamily="18" charset="0"/>
              </a:rPr>
              <a:t>对于特征</a:t>
            </a:r>
            <a:r>
              <a:rPr lang="en-US" altLang="zh-CN" sz="1800" kern="100" dirty="0">
                <a:ea typeface="PingFang SC" panose="020B0400000000000000" pitchFamily="34" charset="-122"/>
                <a:cs typeface="Times New Roman" panose="02020603050405020304" pitchFamily="18" charset="0"/>
              </a:rPr>
              <a:t>i</a:t>
            </a:r>
            <a:r>
              <a:rPr lang="zh-CN" altLang="en-US" sz="1800" kern="100" dirty="0">
                <a:ea typeface="PingFang SC" panose="020B0400000000000000" pitchFamily="34" charset="-122"/>
                <a:cs typeface="Times New Roman" panose="02020603050405020304" pitchFamily="18" charset="0"/>
              </a:rPr>
              <a:t>，</a:t>
            </a:r>
            <a:r>
              <a:rPr lang="en-US" altLang="zh-CN" sz="1800" kern="100" dirty="0">
                <a:ea typeface="PingFang SC" panose="020B0400000000000000" pitchFamily="34" charset="-122"/>
                <a:cs typeface="Times New Roman" panose="02020603050405020304" pitchFamily="18" charset="0"/>
              </a:rPr>
              <a:t>wi</a:t>
            </a:r>
            <a:r>
              <a:rPr lang="zh-CN" altLang="en-US" sz="1800" kern="100" dirty="0">
                <a:ea typeface="PingFang SC" panose="020B0400000000000000" pitchFamily="34" charset="-122"/>
                <a:cs typeface="Times New Roman" panose="02020603050405020304" pitchFamily="18" charset="0"/>
              </a:rPr>
              <a:t>是</a:t>
            </a:r>
            <a:r>
              <a:rPr lang="en-US" altLang="zh-CN" sz="1800" kern="100" dirty="0">
                <a:ea typeface="PingFang SC" panose="020B0400000000000000" pitchFamily="34" charset="-122"/>
                <a:cs typeface="Times New Roman" panose="02020603050405020304" pitchFamily="18" charset="0"/>
              </a:rPr>
              <a:t>1</a:t>
            </a:r>
            <a:r>
              <a:rPr lang="zh-CN" altLang="en-US" sz="1800" kern="100" dirty="0">
                <a:ea typeface="PingFang SC" panose="020B0400000000000000" pitchFamily="34" charset="-122"/>
                <a:cs typeface="Times New Roman" panose="02020603050405020304" pitchFamily="18" charset="0"/>
              </a:rPr>
              <a:t>阶特征的权重，</a:t>
            </a:r>
          </a:p>
          <a:p>
            <a:pPr marL="0" indent="0" algn="just">
              <a:lnSpc>
                <a:spcPct val="150000"/>
              </a:lnSpc>
              <a:buFont typeface="Arial" panose="020B0604020202020204"/>
              <a:buNone/>
            </a:pPr>
            <a:r>
              <a:rPr lang="en-US" altLang="zh-CN" sz="1800" kern="100" dirty="0">
                <a:ea typeface="PingFang SC" panose="020B0400000000000000" pitchFamily="34" charset="-122"/>
                <a:cs typeface="Times New Roman" panose="02020603050405020304" pitchFamily="18" charset="0"/>
              </a:rPr>
              <a:t>Vi</a:t>
            </a:r>
            <a:r>
              <a:rPr lang="zh-CN" altLang="en-US" sz="1800" kern="100" dirty="0">
                <a:ea typeface="PingFang SC" panose="020B0400000000000000" pitchFamily="34" charset="-122"/>
                <a:cs typeface="Times New Roman" panose="02020603050405020304" pitchFamily="18" charset="0"/>
              </a:rPr>
              <a:t>表示该特征与其他特征的交互影响，输入到</a:t>
            </a:r>
            <a:r>
              <a:rPr lang="en-US" altLang="zh-CN" sz="1800" kern="100" dirty="0">
                <a:ea typeface="PingFang SC" panose="020B0400000000000000" pitchFamily="34" charset="-122"/>
                <a:cs typeface="Times New Roman" panose="02020603050405020304" pitchFamily="18" charset="0"/>
              </a:rPr>
              <a:t>FM</a:t>
            </a:r>
            <a:r>
              <a:rPr lang="zh-CN" altLang="zh-CN" sz="1800" kern="100" dirty="0">
                <a:ea typeface="PingFang SC" panose="020B0400000000000000" pitchFamily="34" charset="-122"/>
                <a:cs typeface="Times New Roman" panose="02020603050405020304" pitchFamily="18" charset="0"/>
              </a:rPr>
              <a:t>模型中可以获得特征的</a:t>
            </a:r>
            <a:r>
              <a:rPr lang="en-US" altLang="zh-CN" sz="1800" kern="100" dirty="0">
                <a:ea typeface="PingFang SC" panose="020B0400000000000000" pitchFamily="34" charset="-122"/>
                <a:cs typeface="Times New Roman" panose="02020603050405020304" pitchFamily="18" charset="0"/>
              </a:rPr>
              <a:t>2</a:t>
            </a:r>
            <a:r>
              <a:rPr lang="zh-CN" altLang="en-US" sz="1800" kern="100" dirty="0">
                <a:ea typeface="PingFang SC" panose="020B0400000000000000" pitchFamily="34" charset="-122"/>
                <a:cs typeface="Times New Roman" panose="02020603050405020304" pitchFamily="18" charset="0"/>
              </a:rPr>
              <a:t>阶特征表示，输入到</a:t>
            </a:r>
            <a:r>
              <a:rPr lang="en-US" altLang="zh-CN" sz="1800" kern="100" dirty="0">
                <a:ea typeface="PingFang SC" panose="020B0400000000000000" pitchFamily="34" charset="-122"/>
                <a:cs typeface="Times New Roman" panose="02020603050405020304" pitchFamily="18" charset="0"/>
              </a:rPr>
              <a:t>DNN</a:t>
            </a:r>
            <a:r>
              <a:rPr lang="zh-CN" altLang="en-US" sz="1800" kern="100" dirty="0">
                <a:ea typeface="PingFang SC" panose="020B0400000000000000" pitchFamily="34" charset="-122"/>
                <a:cs typeface="Times New Roman" panose="02020603050405020304" pitchFamily="18" charset="0"/>
              </a:rPr>
              <a:t>模型得到高阶特征。</a:t>
            </a:r>
          </a:p>
          <a:p>
            <a:pPr algn="just">
              <a:lnSpc>
                <a:spcPct val="150000"/>
              </a:lnSpc>
            </a:pPr>
            <a:endParaRPr altLang="zh-CN" sz="1800" kern="100" dirty="0">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graphicFrame>
        <p:nvGraphicFramePr>
          <p:cNvPr id="12" name="对象 -2147482616"/>
          <p:cNvGraphicFramePr>
            <a:graphicFrameLocks noChangeAspect="1"/>
          </p:cNvGraphicFramePr>
          <p:nvPr/>
        </p:nvGraphicFramePr>
        <p:xfrm>
          <a:off x="8037830" y="5133023"/>
          <a:ext cx="3103880" cy="461010"/>
        </p:xfrm>
        <a:graphic>
          <a:graphicData uri="http://schemas.openxmlformats.org/presentationml/2006/ole">
            <mc:AlternateContent xmlns:mc="http://schemas.openxmlformats.org/markup-compatibility/2006">
              <mc:Choice xmlns:v="urn:schemas-microsoft-com:vml" Requires="v">
                <p:oleObj spid="_x0000_s5141" r:id="rId5" imgW="1562100" imgH="228600" progId="Equation.KSEE3">
                  <p:embed/>
                </p:oleObj>
              </mc:Choice>
              <mc:Fallback>
                <p:oleObj r:id="rId5" imgW="1562100" imgH="228600" progId="Equation.KSEE3">
                  <p:embed/>
                  <p:pic>
                    <p:nvPicPr>
                      <p:cNvPr id="12" name="对象 -2147482616"/>
                      <p:cNvPicPr/>
                      <p:nvPr/>
                    </p:nvPicPr>
                    <p:blipFill>
                      <a:blip r:embed="rId6"/>
                      <a:stretch>
                        <a:fillRect/>
                      </a:stretch>
                    </p:blipFill>
                    <p:spPr>
                      <a:xfrm>
                        <a:off x="8037830" y="5133023"/>
                        <a:ext cx="3103880" cy="461010"/>
                      </a:xfrm>
                      <a:prstGeom prst="rect">
                        <a:avLst/>
                      </a:prstGeom>
                      <a:noFill/>
                      <a:ln w="38100">
                        <a:noFill/>
                        <a:miter/>
                      </a:ln>
                    </p:spPr>
                  </p:pic>
                </p:oleObj>
              </mc:Fallback>
            </mc:AlternateContent>
          </a:graphicData>
        </a:graphic>
      </p:graphicFrame>
      <p:pic>
        <p:nvPicPr>
          <p:cNvPr id="5" name="图片 4"/>
          <p:cNvPicPr>
            <a:picLocks noChangeAspect="1"/>
          </p:cNvPicPr>
          <p:nvPr/>
        </p:nvPicPr>
        <p:blipFill>
          <a:blip r:embed="rId7"/>
          <a:stretch>
            <a:fillRect/>
          </a:stretch>
        </p:blipFill>
        <p:spPr>
          <a:xfrm>
            <a:off x="6050280" y="1760855"/>
            <a:ext cx="5991225" cy="2924175"/>
          </a:xfrm>
          <a:prstGeom prst="rect">
            <a:avLst/>
          </a:prstGeom>
        </p:spPr>
      </p:pic>
    </p:spTree>
    <p:custDataLst>
      <p:tags r:id="rId2"/>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：银行客户认购产品预测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5954756" cy="4940935"/>
          </a:xfrm>
        </p:spPr>
        <p:txBody>
          <a:bodyPr>
            <a:noAutofit/>
          </a:bodyPr>
          <a:lstStyle/>
          <a:p>
            <a:pPr marL="0" indent="0">
              <a:lnSpc>
                <a:spcPct val="17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）区分分类特征，数值特征</a:t>
            </a:r>
            <a:endParaRPr lang="en-US" altLang="zh-CN" sz="1600" dirty="0">
              <a:ea typeface="宋体" panose="02010600030101010101" pitchFamily="2" charset="-122"/>
              <a:sym typeface="+mn-ea"/>
            </a:endParaRPr>
          </a:p>
          <a:p>
            <a:pPr marL="0" indent="0">
              <a:lnSpc>
                <a:spcPct val="100000"/>
              </a:lnSpc>
              <a:buNone/>
            </a:pPr>
            <a:r>
              <a:rPr lang="en-US" altLang="zh-CN" sz="1600" dirty="0" err="1">
                <a:ea typeface="宋体" panose="02010600030101010101" pitchFamily="2" charset="-122"/>
                <a:sym typeface="+mn-ea"/>
              </a:rPr>
              <a:t>cat_columns</a:t>
            </a:r>
            <a:r>
              <a:rPr lang="en-US" altLang="zh-CN" sz="1600" dirty="0">
                <a:ea typeface="宋体" panose="02010600030101010101" pitchFamily="2" charset="-122"/>
                <a:sym typeface="+mn-ea"/>
              </a:rPr>
              <a:t> = ['job', 'marital', 'education', 'default', 'housing', 'loan', 'contact', 'month', '</a:t>
            </a:r>
            <a:r>
              <a:rPr lang="en-US" altLang="zh-CN" sz="1600" dirty="0" err="1">
                <a:ea typeface="宋体" panose="02010600030101010101" pitchFamily="2" charset="-122"/>
                <a:sym typeface="+mn-ea"/>
              </a:rPr>
              <a:t>day_of_week</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poutcome</a:t>
            </a:r>
            <a:r>
              <a:rPr lang="en-US" altLang="zh-CN" sz="1600" dirty="0">
                <a:ea typeface="宋体" panose="02010600030101010101" pitchFamily="2" charset="-122"/>
                <a:sym typeface="+mn-ea"/>
              </a:rPr>
              <a:t>’]</a:t>
            </a:r>
          </a:p>
          <a:p>
            <a:pPr marL="0" indent="0">
              <a:lnSpc>
                <a:spcPct val="100000"/>
              </a:lnSpc>
              <a:buNone/>
            </a:pPr>
            <a:r>
              <a:rPr lang="en-US" altLang="zh-CN" sz="1600" dirty="0" err="1">
                <a:ea typeface="宋体" panose="02010600030101010101" pitchFamily="2" charset="-122"/>
                <a:sym typeface="+mn-ea"/>
              </a:rPr>
              <a:t>num_columns</a:t>
            </a:r>
            <a:r>
              <a:rPr lang="en-US" altLang="zh-CN" sz="1600" dirty="0">
                <a:ea typeface="宋体" panose="02010600030101010101" pitchFamily="2" charset="-122"/>
                <a:sym typeface="+mn-ea"/>
              </a:rPr>
              <a:t> = ['age', 'duration', 'campaign', '</a:t>
            </a:r>
            <a:r>
              <a:rPr lang="en-US" altLang="zh-CN" sz="1600" dirty="0" err="1">
                <a:ea typeface="宋体" panose="02010600030101010101" pitchFamily="2" charset="-122"/>
                <a:sym typeface="+mn-ea"/>
              </a:rPr>
              <a:t>pdays</a:t>
            </a:r>
            <a:r>
              <a:rPr lang="en-US" altLang="zh-CN" sz="1600" dirty="0">
                <a:ea typeface="宋体" panose="02010600030101010101" pitchFamily="2" charset="-122"/>
                <a:sym typeface="+mn-ea"/>
              </a:rPr>
              <a:t>', 'previous',  '</a:t>
            </a:r>
            <a:r>
              <a:rPr lang="en-US" altLang="zh-CN" sz="1600" dirty="0" err="1">
                <a:ea typeface="宋体" panose="02010600030101010101" pitchFamily="2" charset="-122"/>
                <a:sym typeface="+mn-ea"/>
              </a:rPr>
              <a:t>emp.var.rate</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cons.price.idx</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cons.conf.idx</a:t>
            </a:r>
            <a:r>
              <a:rPr lang="en-US" altLang="zh-CN" sz="1600" dirty="0">
                <a:ea typeface="宋体" panose="02010600030101010101" pitchFamily="2" charset="-122"/>
                <a:sym typeface="+mn-ea"/>
              </a:rPr>
              <a:t>', 'euribor3m', '</a:t>
            </a:r>
            <a:r>
              <a:rPr lang="en-US" altLang="zh-CN" sz="1600" dirty="0" err="1">
                <a:ea typeface="宋体" panose="02010600030101010101" pitchFamily="2" charset="-122"/>
                <a:sym typeface="+mn-ea"/>
              </a:rPr>
              <a:t>nr.employed</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）转换为</a:t>
            </a:r>
            <a:r>
              <a:rPr lang="en-US" altLang="zh-CN" sz="1600" dirty="0" err="1">
                <a:ea typeface="宋体" panose="02010600030101010101" pitchFamily="2" charset="-122"/>
                <a:sym typeface="+mn-ea"/>
              </a:rPr>
              <a:t>DeepFM</a:t>
            </a:r>
            <a:r>
              <a:rPr lang="zh-CN" altLang="en-US" sz="1600" dirty="0">
                <a:ea typeface="宋体" panose="02010600030101010101" pitchFamily="2" charset="-122"/>
                <a:sym typeface="+mn-ea"/>
              </a:rPr>
              <a:t>的特征表达</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from </a:t>
            </a:r>
            <a:r>
              <a:rPr lang="en-US" altLang="zh-CN" sz="1600" dirty="0" err="1">
                <a:ea typeface="宋体" panose="02010600030101010101" pitchFamily="2" charset="-122"/>
                <a:sym typeface="+mn-ea"/>
              </a:rPr>
              <a:t>deepctr.feature_column</a:t>
            </a:r>
            <a:r>
              <a:rPr lang="en-US" altLang="zh-CN" sz="1600" dirty="0">
                <a:ea typeface="宋体" panose="02010600030101010101" pitchFamily="2" charset="-122"/>
                <a:sym typeface="+mn-ea"/>
              </a:rPr>
              <a:t> import </a:t>
            </a:r>
            <a:r>
              <a:rPr lang="en-US" altLang="zh-CN" sz="1600" dirty="0" err="1">
                <a:ea typeface="宋体" panose="02010600030101010101" pitchFamily="2" charset="-122"/>
                <a:sym typeface="+mn-ea"/>
              </a:rPr>
              <a:t>SparseFeat,DenseFeat</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get_feature_names</a:t>
            </a:r>
            <a:endParaRPr lang="en-US" altLang="zh-CN" sz="1600" dirty="0">
              <a:ea typeface="宋体" panose="02010600030101010101" pitchFamily="2" charset="-122"/>
              <a:sym typeface="+mn-ea"/>
            </a:endParaRPr>
          </a:p>
          <a:p>
            <a:pPr marL="0" indent="0">
              <a:lnSpc>
                <a:spcPct val="100000"/>
              </a:lnSpc>
              <a:buNone/>
            </a:pPr>
            <a:r>
              <a:rPr lang="en-US" altLang="zh-CN" sz="1600" dirty="0" err="1">
                <a:ea typeface="宋体" panose="02010600030101010101" pitchFamily="2" charset="-122"/>
                <a:sym typeface="+mn-ea"/>
              </a:rPr>
              <a:t>fixlen_feature_columns</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SparseFeat</a:t>
            </a:r>
            <a:r>
              <a:rPr lang="en-US" altLang="zh-CN" sz="1600" dirty="0">
                <a:ea typeface="宋体" panose="02010600030101010101" pitchFamily="2" charset="-122"/>
                <a:sym typeface="+mn-ea"/>
              </a:rPr>
              <a:t>(feature, int(df[feature].max())+1, </a:t>
            </a:r>
            <a:r>
              <a:rPr lang="en-US" altLang="zh-CN" sz="1600" dirty="0" err="1">
                <a:ea typeface="宋体" panose="02010600030101010101" pitchFamily="2" charset="-122"/>
                <a:sym typeface="+mn-ea"/>
              </a:rPr>
              <a:t>embedding_dim</a:t>
            </a:r>
            <a:r>
              <a:rPr lang="en-US" altLang="zh-CN" sz="1600" dirty="0">
                <a:ea typeface="宋体" panose="02010600030101010101" pitchFamily="2" charset="-122"/>
                <a:sym typeface="+mn-ea"/>
              </a:rPr>
              <a:t>=8) for feature in </a:t>
            </a:r>
            <a:r>
              <a:rPr lang="en-US" altLang="zh-CN" sz="1600" dirty="0" err="1">
                <a:ea typeface="宋体" panose="02010600030101010101" pitchFamily="2" charset="-122"/>
                <a:sym typeface="+mn-ea"/>
              </a:rPr>
              <a:t>sparse_features</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DenseFeat</a:t>
            </a:r>
            <a:r>
              <a:rPr lang="en-US" altLang="zh-CN" sz="1600" dirty="0">
                <a:ea typeface="宋体" panose="02010600030101010101" pitchFamily="2" charset="-122"/>
                <a:sym typeface="+mn-ea"/>
              </a:rPr>
              <a:t>(feat, 1, ) for feat in </a:t>
            </a:r>
            <a:r>
              <a:rPr lang="en-US" altLang="zh-CN" sz="1600" dirty="0" err="1">
                <a:ea typeface="宋体" panose="02010600030101010101" pitchFamily="2" charset="-122"/>
                <a:sym typeface="+mn-ea"/>
              </a:rPr>
              <a:t>dense_features</a:t>
            </a:r>
            <a:r>
              <a:rPr lang="en-US" altLang="zh-CN" sz="1600" dirty="0">
                <a:ea typeface="宋体" panose="02010600030101010101" pitchFamily="2" charset="-122"/>
                <a:sym typeface="+mn-ea"/>
              </a:rPr>
              <a:t>]</a:t>
            </a:r>
          </a:p>
          <a:p>
            <a:pPr marL="0" indent="0">
              <a:lnSpc>
                <a:spcPct val="100000"/>
              </a:lnSpc>
              <a:buNone/>
            </a:pPr>
            <a:r>
              <a:rPr lang="en-US" altLang="zh-CN" sz="1600" dirty="0" err="1">
                <a:ea typeface="宋体" panose="02010600030101010101" pitchFamily="2" charset="-122"/>
                <a:sym typeface="+mn-ea"/>
              </a:rPr>
              <a:t>linear_feature_columns</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fixlen_feature_columns</a:t>
            </a:r>
            <a:endParaRPr lang="en-US" altLang="zh-CN" sz="1600" dirty="0">
              <a:ea typeface="宋体" panose="02010600030101010101" pitchFamily="2" charset="-122"/>
              <a:sym typeface="+mn-ea"/>
            </a:endParaRPr>
          </a:p>
          <a:p>
            <a:pPr marL="0" indent="0">
              <a:lnSpc>
                <a:spcPct val="100000"/>
              </a:lnSpc>
              <a:buNone/>
            </a:pPr>
            <a:r>
              <a:rPr lang="en-US" altLang="zh-CN" sz="1600" dirty="0" err="1">
                <a:ea typeface="宋体" panose="02010600030101010101" pitchFamily="2" charset="-122"/>
                <a:sym typeface="+mn-ea"/>
              </a:rPr>
              <a:t>dnn_feature_columns</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fixlen_feature_columns</a:t>
            </a:r>
            <a:endParaRPr lang="en-US" altLang="zh-CN" sz="1600" dirty="0">
              <a:ea typeface="宋体" panose="02010600030101010101" pitchFamily="2" charset="-122"/>
              <a:sym typeface="+mn-ea"/>
            </a:endParaRPr>
          </a:p>
          <a:p>
            <a:pPr marL="0" indent="0">
              <a:lnSpc>
                <a:spcPct val="100000"/>
              </a:lnSpc>
              <a:buNone/>
            </a:pPr>
            <a:r>
              <a:rPr lang="en-US" altLang="zh-CN" sz="1600" dirty="0" err="1">
                <a:ea typeface="宋体" panose="02010600030101010101" pitchFamily="2" charset="-122"/>
                <a:sym typeface="+mn-ea"/>
              </a:rPr>
              <a:t>feature_names</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get_feature_names</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linear_feature_columns</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dnn_feature_columns</a:t>
            </a:r>
            <a:r>
              <a:rPr lang="en-US" altLang="zh-CN" sz="1600" dirty="0">
                <a:ea typeface="宋体" panose="02010600030101010101" pitchFamily="2" charset="-122"/>
                <a:sym typeface="+mn-ea"/>
              </a:rPr>
              <a:t>)</a:t>
            </a:r>
          </a:p>
        </p:txBody>
      </p:sp>
      <p:sp>
        <p:nvSpPr>
          <p:cNvPr id="8" name="文本占位符 3">
            <a:extLst>
              <a:ext uri="{FF2B5EF4-FFF2-40B4-BE49-F238E27FC236}">
                <a16:creationId xmlns:a16="http://schemas.microsoft.com/office/drawing/2014/main" id="{0C6CA9A4-4F05-4666-B423-E1E67F384DEC}"/>
              </a:ext>
            </a:extLst>
          </p:cNvPr>
          <p:cNvSpPr txBox="1">
            <a:spLocks/>
          </p:cNvSpPr>
          <p:nvPr/>
        </p:nvSpPr>
        <p:spPr>
          <a:xfrm>
            <a:off x="6506095" y="1455419"/>
            <a:ext cx="5960224" cy="49409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）将训练集、测试集转换为</a:t>
            </a:r>
            <a:r>
              <a:rPr lang="en-US" altLang="zh-CN" sz="1600" dirty="0" err="1">
                <a:ea typeface="宋体" panose="02010600030101010101" pitchFamily="2" charset="-122"/>
                <a:sym typeface="+mn-ea"/>
              </a:rPr>
              <a:t>deepfm</a:t>
            </a:r>
            <a:r>
              <a:rPr lang="zh-CN" altLang="en-US" sz="1600" dirty="0">
                <a:ea typeface="宋体" panose="02010600030101010101" pitchFamily="2" charset="-122"/>
                <a:sym typeface="+mn-ea"/>
              </a:rPr>
              <a:t>的数据格式</a:t>
            </a:r>
          </a:p>
          <a:p>
            <a:pPr marL="0" indent="0">
              <a:lnSpc>
                <a:spcPct val="100000"/>
              </a:lnSpc>
              <a:buFont typeface="Arial" panose="020B0604020202020204"/>
              <a:buNone/>
            </a:pPr>
            <a:r>
              <a:rPr lang="en-US" altLang="zh-CN" sz="1600" dirty="0" err="1">
                <a:ea typeface="宋体" panose="02010600030101010101" pitchFamily="2" charset="-122"/>
                <a:sym typeface="+mn-ea"/>
              </a:rPr>
              <a:t>train_model_input</a:t>
            </a:r>
            <a:r>
              <a:rPr lang="en-US" altLang="zh-CN" sz="1600" dirty="0">
                <a:ea typeface="宋体" panose="02010600030101010101" pitchFamily="2" charset="-122"/>
                <a:sym typeface="+mn-ea"/>
              </a:rPr>
              <a:t> = {name:train2[name].values for name in </a:t>
            </a:r>
            <a:r>
              <a:rPr lang="en-US" altLang="zh-CN" sz="1600" dirty="0" err="1">
                <a:ea typeface="宋体" panose="02010600030101010101" pitchFamily="2" charset="-122"/>
                <a:sym typeface="+mn-ea"/>
              </a:rPr>
              <a:t>feature_names</a:t>
            </a:r>
            <a:r>
              <a:rPr lang="en-US" altLang="zh-CN" sz="1600" dirty="0">
                <a:ea typeface="宋体" panose="02010600030101010101" pitchFamily="2" charset="-122"/>
                <a:sym typeface="+mn-ea"/>
              </a:rPr>
              <a:t>}</a:t>
            </a:r>
          </a:p>
          <a:p>
            <a:pPr marL="0" indent="0">
              <a:lnSpc>
                <a:spcPct val="100000"/>
              </a:lnSpc>
              <a:buFont typeface="Arial" panose="020B0604020202020204"/>
              <a:buNone/>
            </a:pPr>
            <a:r>
              <a:rPr lang="en-US" altLang="zh-CN" sz="1600" dirty="0" err="1">
                <a:ea typeface="宋体" panose="02010600030101010101" pitchFamily="2" charset="-122"/>
                <a:sym typeface="+mn-ea"/>
              </a:rPr>
              <a:t>test_model_input</a:t>
            </a:r>
            <a:r>
              <a:rPr lang="en-US" altLang="zh-CN" sz="1600" dirty="0">
                <a:ea typeface="宋体" panose="02010600030101010101" pitchFamily="2" charset="-122"/>
                <a:sym typeface="+mn-ea"/>
              </a:rPr>
              <a:t> = {name:test2[name].values for name in </a:t>
            </a:r>
            <a:r>
              <a:rPr lang="en-US" altLang="zh-CN" sz="1600" dirty="0" err="1">
                <a:ea typeface="宋体" panose="02010600030101010101" pitchFamily="2" charset="-122"/>
                <a:sym typeface="+mn-ea"/>
              </a:rPr>
              <a:t>feature_names</a:t>
            </a:r>
            <a:r>
              <a:rPr lang="en-US" altLang="zh-CN" sz="1600" dirty="0">
                <a:ea typeface="宋体" panose="02010600030101010101" pitchFamily="2" charset="-122"/>
                <a:sym typeface="+mn-ea"/>
              </a:rPr>
              <a:t>}</a:t>
            </a:r>
          </a:p>
          <a:p>
            <a:pPr marL="0" indent="0">
              <a:lnSpc>
                <a:spcPct val="100000"/>
              </a:lnSpc>
              <a:buFont typeface="Arial" panose="020B0604020202020204"/>
              <a:buNone/>
            </a:pP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）使用</a:t>
            </a:r>
            <a:r>
              <a:rPr lang="en-US" altLang="zh-CN" sz="1600" dirty="0" err="1">
                <a:ea typeface="宋体" panose="02010600030101010101" pitchFamily="2" charset="-122"/>
                <a:sym typeface="+mn-ea"/>
              </a:rPr>
              <a:t>DeepFM</a:t>
            </a:r>
            <a:r>
              <a:rPr lang="zh-CN" altLang="en-US" sz="1600" dirty="0">
                <a:ea typeface="宋体" panose="02010600030101010101" pitchFamily="2" charset="-122"/>
                <a:sym typeface="+mn-ea"/>
              </a:rPr>
              <a:t>进行训练</a:t>
            </a:r>
          </a:p>
          <a:p>
            <a:pPr marL="0" indent="0">
              <a:lnSpc>
                <a:spcPct val="100000"/>
              </a:lnSpc>
              <a:buFont typeface="Arial" panose="020B0604020202020204"/>
              <a:buNone/>
            </a:pPr>
            <a:r>
              <a:rPr lang="en-US" altLang="zh-CN" sz="1600" dirty="0">
                <a:ea typeface="宋体" panose="02010600030101010101" pitchFamily="2" charset="-122"/>
                <a:sym typeface="+mn-ea"/>
              </a:rPr>
              <a:t>model = </a:t>
            </a:r>
            <a:r>
              <a:rPr lang="en-US" altLang="zh-CN" sz="1600" dirty="0" err="1">
                <a:ea typeface="宋体" panose="02010600030101010101" pitchFamily="2" charset="-122"/>
                <a:sym typeface="+mn-ea"/>
              </a:rPr>
              <a:t>DeepFM</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linear_feature_columns</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dnn_feature_columns</a:t>
            </a:r>
            <a:r>
              <a:rPr lang="en-US" altLang="zh-CN" sz="1600" dirty="0">
                <a:ea typeface="宋体" panose="02010600030101010101" pitchFamily="2" charset="-122"/>
                <a:sym typeface="+mn-ea"/>
              </a:rPr>
              <a:t>, task='binary')</a:t>
            </a:r>
          </a:p>
          <a:p>
            <a:pPr marL="0" indent="0">
              <a:lnSpc>
                <a:spcPct val="100000"/>
              </a:lnSpc>
              <a:buFont typeface="Arial" panose="020B0604020202020204"/>
              <a:buNone/>
            </a:pPr>
            <a:r>
              <a:rPr lang="en-US" altLang="zh-CN" sz="1600" dirty="0" err="1">
                <a:ea typeface="宋体" panose="02010600030101010101" pitchFamily="2" charset="-122"/>
                <a:sym typeface="+mn-ea"/>
              </a:rPr>
              <a:t>model.compile</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adam</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binary_crossentropy</a:t>
            </a:r>
            <a:r>
              <a:rPr lang="en-US" altLang="zh-CN" sz="1600" dirty="0">
                <a:ea typeface="宋体" panose="02010600030101010101" pitchFamily="2" charset="-122"/>
                <a:sym typeface="+mn-ea"/>
              </a:rPr>
              <a:t>", metrics=['accuracy', '</a:t>
            </a:r>
            <a:r>
              <a:rPr lang="en-US" altLang="zh-CN" sz="1600" dirty="0" err="1">
                <a:ea typeface="宋体" panose="02010600030101010101" pitchFamily="2" charset="-122"/>
                <a:sym typeface="+mn-ea"/>
              </a:rPr>
              <a:t>binary_crossentropy</a:t>
            </a:r>
            <a:r>
              <a:rPr lang="en-US" altLang="zh-CN" sz="1600" dirty="0">
                <a:ea typeface="宋体" panose="02010600030101010101" pitchFamily="2" charset="-122"/>
                <a:sym typeface="+mn-ea"/>
              </a:rPr>
              <a:t>'], )</a:t>
            </a:r>
          </a:p>
          <a:p>
            <a:pPr marL="0" indent="0">
              <a:lnSpc>
                <a:spcPct val="100000"/>
              </a:lnSpc>
              <a:buFont typeface="Arial" panose="020B0604020202020204"/>
              <a:buNone/>
            </a:pPr>
            <a:endParaRPr lang="en-US" altLang="zh-CN" sz="1600" dirty="0">
              <a:ea typeface="宋体" panose="02010600030101010101" pitchFamily="2" charset="-122"/>
              <a:sym typeface="+mn-ea"/>
            </a:endParaRPr>
          </a:p>
          <a:p>
            <a:pPr marL="0" indent="0">
              <a:lnSpc>
                <a:spcPct val="100000"/>
              </a:lnSpc>
              <a:buFont typeface="Arial" panose="020B0604020202020204"/>
              <a:buNone/>
            </a:pPr>
            <a:endParaRPr lang="en-US" altLang="zh-CN"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168006105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：银行客户认购产品预测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6100472" cy="4940935"/>
          </a:xfrm>
        </p:spPr>
        <p:txBody>
          <a:bodyPr>
            <a:noAutofit/>
          </a:bodyPr>
          <a:lstStyle/>
          <a:p>
            <a:pPr marL="0" indent="0">
              <a:lnSpc>
                <a:spcPct val="170000"/>
              </a:lnSpc>
              <a:buNone/>
            </a:pPr>
            <a:r>
              <a:rPr lang="en-US" altLang="zh-CN" sz="1800" dirty="0">
                <a:solidFill>
                  <a:srgbClr val="FF0000"/>
                </a:solidFill>
                <a:ea typeface="宋体" panose="02010600030101010101" pitchFamily="2" charset="-122"/>
                <a:sym typeface="+mn-ea"/>
              </a:rPr>
              <a:t>Version4</a:t>
            </a:r>
            <a:r>
              <a:rPr lang="zh-CN" altLang="en-US" sz="1800" dirty="0">
                <a:solidFill>
                  <a:srgbClr val="FF0000"/>
                </a:solidFill>
                <a:ea typeface="宋体" panose="02010600030101010101" pitchFamily="2" charset="-122"/>
                <a:sym typeface="+mn-ea"/>
              </a:rPr>
              <a:t>：使用</a:t>
            </a:r>
            <a:r>
              <a:rPr lang="en-US" altLang="zh-CN" sz="1800" dirty="0" err="1">
                <a:solidFill>
                  <a:srgbClr val="FF0000"/>
                </a:solidFill>
                <a:ea typeface="宋体" panose="02010600030101010101" pitchFamily="2" charset="-122"/>
                <a:sym typeface="+mn-ea"/>
              </a:rPr>
              <a:t>AutoML</a:t>
            </a:r>
            <a:r>
              <a:rPr lang="zh-CN" altLang="en-US" sz="1800" dirty="0">
                <a:solidFill>
                  <a:srgbClr val="FF0000"/>
                </a:solidFill>
                <a:ea typeface="宋体" panose="02010600030101010101" pitchFamily="2" charset="-122"/>
                <a:sym typeface="+mn-ea"/>
              </a:rPr>
              <a:t>工具（</a:t>
            </a:r>
            <a:r>
              <a:rPr lang="en-US" altLang="zh-CN" sz="1800" dirty="0">
                <a:solidFill>
                  <a:srgbClr val="FF0000"/>
                </a:solidFill>
                <a:ea typeface="宋体" panose="02010600030101010101" pitchFamily="2" charset="-122"/>
                <a:sym typeface="+mn-ea"/>
              </a:rPr>
              <a:t>AutoGluon</a:t>
            </a:r>
            <a:r>
              <a:rPr lang="zh-CN" altLang="en-US" sz="1800" dirty="0">
                <a:solidFill>
                  <a:srgbClr val="FF0000"/>
                </a:solidFill>
                <a:ea typeface="宋体" panose="02010600030101010101" pitchFamily="2" charset="-122"/>
                <a:sym typeface="+mn-ea"/>
              </a:rPr>
              <a:t>）</a:t>
            </a:r>
            <a:endParaRPr lang="en-US" altLang="zh-CN" sz="1800" dirty="0">
              <a:solidFill>
                <a:srgbClr val="FF0000"/>
              </a:solidFill>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）自动判断任务：</a:t>
            </a:r>
            <a:r>
              <a:rPr lang="en-US" altLang="zh-CN" sz="1800" dirty="0">
                <a:ea typeface="宋体" panose="02010600030101010101" pitchFamily="2" charset="-122"/>
                <a:sym typeface="+mn-ea"/>
              </a:rPr>
              <a:t>'binary', 'multiclass', 'regression'</a:t>
            </a:r>
          </a:p>
          <a:p>
            <a:pPr marL="0" indent="0">
              <a:lnSpc>
                <a:spcPct val="17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）自动特征工程：自动处理表格数据的神经网络（将每个类型特征单独训练</a:t>
            </a:r>
            <a:r>
              <a:rPr lang="en-US" altLang="zh-CN" sz="1800" dirty="0">
                <a:ea typeface="宋体" panose="02010600030101010101" pitchFamily="2" charset="-122"/>
                <a:sym typeface="+mn-ea"/>
              </a:rPr>
              <a:t>Embedding</a:t>
            </a:r>
            <a:r>
              <a:rPr lang="zh-CN" altLang="en-US" sz="1800" dirty="0">
                <a:ea typeface="宋体" panose="02010600030101010101" pitchFamily="2" charset="-122"/>
                <a:sym typeface="+mn-ea"/>
              </a:rPr>
              <a:t>向量），连续特征处理</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）多模型融合：</a:t>
            </a:r>
            <a:r>
              <a:rPr lang="en-US" altLang="zh-CN" sz="1800" dirty="0">
                <a:ea typeface="宋体" panose="02010600030101010101" pitchFamily="2" charset="-122"/>
                <a:sym typeface="+mn-ea"/>
              </a:rPr>
              <a:t>KNN, </a:t>
            </a:r>
            <a:r>
              <a:rPr lang="en-US" altLang="zh-CN" sz="1800" dirty="0" err="1">
                <a:ea typeface="宋体" panose="02010600030101010101" pitchFamily="2" charset="-122"/>
                <a:sym typeface="+mn-ea"/>
              </a:rPr>
              <a:t>LightGBM</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RandomForest</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CatBoost</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ExtraTrees</a:t>
            </a:r>
            <a:r>
              <a:rPr lang="zh-CN" altLang="en-US" sz="1800" dirty="0">
                <a:ea typeface="宋体" panose="02010600030101010101" pitchFamily="2" charset="-122"/>
                <a:sym typeface="+mn-ea"/>
              </a:rPr>
              <a:t>等</a:t>
            </a:r>
          </a:p>
        </p:txBody>
      </p:sp>
      <p:sp>
        <p:nvSpPr>
          <p:cNvPr id="6" name="文本占位符 3">
            <a:extLst>
              <a:ext uri="{FF2B5EF4-FFF2-40B4-BE49-F238E27FC236}">
                <a16:creationId xmlns:a16="http://schemas.microsoft.com/office/drawing/2014/main" id="{1683543F-89D4-49F5-ADCA-A6AD8E680E99}"/>
              </a:ext>
            </a:extLst>
          </p:cNvPr>
          <p:cNvSpPr txBox="1">
            <a:spLocks/>
          </p:cNvSpPr>
          <p:nvPr/>
        </p:nvSpPr>
        <p:spPr>
          <a:xfrm>
            <a:off x="7156822" y="5882527"/>
            <a:ext cx="3983319"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800" dirty="0">
                <a:ea typeface="宋体" panose="02010600030101010101" pitchFamily="2" charset="-122"/>
                <a:sym typeface="+mn-ea"/>
              </a:rPr>
              <a:t>sample_submission.csv</a:t>
            </a:r>
            <a:r>
              <a:rPr lang="zh-CN" altLang="en-US" sz="1800" dirty="0">
                <a:ea typeface="宋体" panose="02010600030101010101" pitchFamily="2" charset="-122"/>
                <a:sym typeface="+mn-ea"/>
              </a:rPr>
              <a:t>，提交预测结果</a:t>
            </a:r>
            <a:endParaRPr lang="en-US" altLang="zh-CN" sz="1800" dirty="0">
              <a:ea typeface="宋体" panose="02010600030101010101" pitchFamily="2" charset="-122"/>
              <a:sym typeface="+mn-ea"/>
            </a:endParaRPr>
          </a:p>
        </p:txBody>
      </p:sp>
      <p:graphicFrame>
        <p:nvGraphicFramePr>
          <p:cNvPr id="7" name="表格 6">
            <a:extLst>
              <a:ext uri="{FF2B5EF4-FFF2-40B4-BE49-F238E27FC236}">
                <a16:creationId xmlns:a16="http://schemas.microsoft.com/office/drawing/2014/main" id="{CDEB6180-4D3B-43F7-8754-AC81A56C3DFA}"/>
              </a:ext>
            </a:extLst>
          </p:cNvPr>
          <p:cNvGraphicFramePr>
            <a:graphicFrameLocks noGrp="1"/>
          </p:cNvGraphicFramePr>
          <p:nvPr>
            <p:extLst>
              <p:ext uri="{D42A27DB-BD31-4B8C-83A1-F6EECF244321}">
                <p14:modId xmlns:p14="http://schemas.microsoft.com/office/powerpoint/2010/main" val="3079782502"/>
              </p:ext>
            </p:extLst>
          </p:nvPr>
        </p:nvGraphicFramePr>
        <p:xfrm>
          <a:off x="7237506" y="1391311"/>
          <a:ext cx="3460376" cy="4358049"/>
        </p:xfrm>
        <a:graphic>
          <a:graphicData uri="http://schemas.openxmlformats.org/drawingml/2006/table">
            <a:tbl>
              <a:tblPr/>
              <a:tblGrid>
                <a:gridCol w="1730188">
                  <a:extLst>
                    <a:ext uri="{9D8B030D-6E8A-4147-A177-3AD203B41FA5}">
                      <a16:colId xmlns:a16="http://schemas.microsoft.com/office/drawing/2014/main" val="362903828"/>
                    </a:ext>
                  </a:extLst>
                </a:gridCol>
                <a:gridCol w="1730188">
                  <a:extLst>
                    <a:ext uri="{9D8B030D-6E8A-4147-A177-3AD203B41FA5}">
                      <a16:colId xmlns:a16="http://schemas.microsoft.com/office/drawing/2014/main" val="4029608709"/>
                    </a:ext>
                  </a:extLst>
                </a:gridCol>
              </a:tblGrid>
              <a:tr h="261201">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RecordID</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Subscribe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599886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14664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no</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5607045"/>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25250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208724"/>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4070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027815"/>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19446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337889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5111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836840"/>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10922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363848"/>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10234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858108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16795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692854"/>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16999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139851"/>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13295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725610"/>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4964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8172001"/>
                  </a:ext>
                </a:extLst>
              </a:tr>
              <a:tr h="292632">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11414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7128925"/>
                  </a:ext>
                </a:extLst>
              </a:tr>
              <a:tr h="292632">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761110"/>
                  </a:ext>
                </a:extLst>
              </a:tr>
              <a:tr h="292632">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16692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No</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541614"/>
                  </a:ext>
                </a:extLst>
              </a:tr>
            </a:tbl>
          </a:graphicData>
        </a:graphic>
      </p:graphicFrame>
    </p:spTree>
    <p:custDataLst>
      <p:tags r:id="rId1"/>
    </p:custDataLst>
    <p:extLst>
      <p:ext uri="{BB962C8B-B14F-4D97-AF65-F5344CB8AC3E}">
        <p14:creationId xmlns:p14="http://schemas.microsoft.com/office/powerpoint/2010/main" val="160229744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：银行客户认购产品预测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5777742" cy="4940935"/>
          </a:xfrm>
        </p:spPr>
        <p:txBody>
          <a:bodyPr>
            <a:noAutofit/>
          </a:bodyPr>
          <a:lstStyle/>
          <a:p>
            <a:pPr marL="0" indent="0">
              <a:lnSpc>
                <a:spcPct val="170000"/>
              </a:lnSpc>
              <a:buNone/>
            </a:pPr>
            <a:r>
              <a:rPr lang="en-US" altLang="zh-CN" sz="1800" dirty="0">
                <a:ea typeface="宋体" panose="02010600030101010101" pitchFamily="2" charset="-122"/>
                <a:sym typeface="+mn-ea"/>
              </a:rPr>
              <a:t>AutoGluon</a:t>
            </a:r>
            <a:r>
              <a:rPr lang="zh-CN" altLang="en-US" sz="1800" dirty="0">
                <a:ea typeface="宋体" panose="02010600030101010101" pitchFamily="2" charset="-122"/>
                <a:sym typeface="+mn-ea"/>
              </a:rPr>
              <a:t>使用：</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亚马逊开源的</a:t>
            </a:r>
            <a:r>
              <a:rPr lang="en-US" altLang="zh-CN" sz="1800" dirty="0" err="1">
                <a:ea typeface="宋体" panose="02010600030101010101" pitchFamily="2" charset="-122"/>
                <a:sym typeface="+mn-ea"/>
              </a:rPr>
              <a:t>AutoML</a:t>
            </a:r>
            <a:r>
              <a:rPr lang="zh-CN" altLang="en-US" sz="1800" dirty="0">
                <a:ea typeface="宋体" panose="02010600030101010101" pitchFamily="2" charset="-122"/>
                <a:sym typeface="+mn-ea"/>
              </a:rPr>
              <a:t>工具，使用</a:t>
            </a:r>
            <a:r>
              <a:rPr lang="en-US" altLang="zh-CN" sz="1800" dirty="0">
                <a:ea typeface="宋体" panose="02010600030101010101" pitchFamily="2" charset="-122"/>
                <a:sym typeface="+mn-ea"/>
              </a:rPr>
              <a:t>15</a:t>
            </a:r>
            <a:r>
              <a:rPr lang="zh-CN" altLang="en-US" sz="1800" dirty="0">
                <a:ea typeface="宋体" panose="02010600030101010101" pitchFamily="2" charset="-122"/>
                <a:sym typeface="+mn-ea"/>
              </a:rPr>
              <a:t>倍于单次训练的代价，得到调参结果比手调要好，适用于</a:t>
            </a:r>
            <a:r>
              <a:rPr lang="en-US" altLang="zh-CN" sz="1800" dirty="0">
                <a:ea typeface="宋体" panose="02010600030101010101" pitchFamily="2" charset="-122"/>
                <a:sym typeface="+mn-ea"/>
              </a:rPr>
              <a:t>CV, NLP</a:t>
            </a:r>
            <a:r>
              <a:rPr lang="zh-CN" altLang="en-US" sz="1800" dirty="0">
                <a:ea typeface="宋体" panose="02010600030101010101" pitchFamily="2" charset="-122"/>
                <a:sym typeface="+mn-ea"/>
              </a:rPr>
              <a:t>和</a:t>
            </a:r>
            <a:r>
              <a:rPr lang="en-US" altLang="zh-CN" sz="1800" dirty="0">
                <a:ea typeface="宋体" panose="02010600030101010101" pitchFamily="2" charset="-122"/>
                <a:sym typeface="+mn-ea"/>
              </a:rPr>
              <a:t>Tabular</a:t>
            </a:r>
            <a:r>
              <a:rPr lang="zh-CN" altLang="en-US" sz="1800" dirty="0">
                <a:ea typeface="宋体" panose="02010600030101010101" pitchFamily="2" charset="-122"/>
                <a:sym typeface="+mn-ea"/>
              </a:rPr>
              <a:t>表格</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特点：无需数据清洗，自动进行特征工程、超参优化、模型选择</a:t>
            </a:r>
          </a:p>
          <a:p>
            <a:pPr marL="0" indent="0">
              <a:lnSpc>
                <a:spcPct val="170000"/>
              </a:lnSpc>
              <a:buNone/>
            </a:pPr>
            <a:endParaRPr lang="en-US" altLang="zh-CN" sz="1800" dirty="0">
              <a:ea typeface="宋体" panose="02010600030101010101" pitchFamily="2" charset="-122"/>
              <a:sym typeface="+mn-ea"/>
            </a:endParaRPr>
          </a:p>
        </p:txBody>
      </p:sp>
      <p:pic>
        <p:nvPicPr>
          <p:cNvPr id="6" name="图片 5">
            <a:extLst>
              <a:ext uri="{FF2B5EF4-FFF2-40B4-BE49-F238E27FC236}">
                <a16:creationId xmlns:a16="http://schemas.microsoft.com/office/drawing/2014/main" id="{D86C2612-7878-4E5A-AEBF-78F512AC4AB3}"/>
              </a:ext>
            </a:extLst>
          </p:cNvPr>
          <p:cNvPicPr>
            <a:picLocks noChangeAspect="1"/>
          </p:cNvPicPr>
          <p:nvPr/>
        </p:nvPicPr>
        <p:blipFill>
          <a:blip r:embed="rId3"/>
          <a:stretch>
            <a:fillRect/>
          </a:stretch>
        </p:blipFill>
        <p:spPr>
          <a:xfrm>
            <a:off x="908423" y="4582461"/>
            <a:ext cx="4864332" cy="1998118"/>
          </a:xfrm>
          <a:prstGeom prst="rect">
            <a:avLst/>
          </a:prstGeom>
        </p:spPr>
      </p:pic>
      <p:sp>
        <p:nvSpPr>
          <p:cNvPr id="8" name="文本占位符 3">
            <a:extLst>
              <a:ext uri="{FF2B5EF4-FFF2-40B4-BE49-F238E27FC236}">
                <a16:creationId xmlns:a16="http://schemas.microsoft.com/office/drawing/2014/main" id="{63C589AD-A75B-4AD9-99EC-7320B545B074}"/>
              </a:ext>
            </a:extLst>
          </p:cNvPr>
          <p:cNvSpPr txBox="1">
            <a:spLocks/>
          </p:cNvSpPr>
          <p:nvPr/>
        </p:nvSpPr>
        <p:spPr>
          <a:xfrm>
            <a:off x="6329082" y="1455419"/>
            <a:ext cx="5777742" cy="49409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800" dirty="0">
                <a:ea typeface="宋体" panose="02010600030101010101" pitchFamily="2" charset="-122"/>
                <a:sym typeface="+mn-ea"/>
              </a:rPr>
              <a:t>from </a:t>
            </a:r>
            <a:r>
              <a:rPr lang="en-US" altLang="zh-CN" sz="1800" dirty="0" err="1">
                <a:ea typeface="宋体" panose="02010600030101010101" pitchFamily="2" charset="-122"/>
                <a:sym typeface="+mn-ea"/>
              </a:rPr>
              <a:t>autogluon.tabular</a:t>
            </a:r>
            <a:r>
              <a:rPr lang="en-US" altLang="zh-CN" sz="1800" dirty="0">
                <a:ea typeface="宋体" panose="02010600030101010101" pitchFamily="2" charset="-122"/>
                <a:sym typeface="+mn-ea"/>
              </a:rPr>
              <a:t> import </a:t>
            </a:r>
            <a:r>
              <a:rPr lang="en-US" altLang="zh-CN" sz="1800" dirty="0" err="1">
                <a:ea typeface="宋体" panose="02010600030101010101" pitchFamily="2" charset="-122"/>
                <a:sym typeface="+mn-ea"/>
              </a:rPr>
              <a:t>TabularPredictor</a:t>
            </a:r>
            <a:endParaRPr lang="en-US" altLang="zh-CN" sz="1800" dirty="0">
              <a:ea typeface="宋体" panose="02010600030101010101" pitchFamily="2" charset="-122"/>
              <a:sym typeface="+mn-ea"/>
            </a:endParaRPr>
          </a:p>
          <a:p>
            <a:pPr marL="0" indent="0">
              <a:lnSpc>
                <a:spcPct val="170000"/>
              </a:lnSpc>
              <a:buFont typeface="Arial" panose="020B0604020202020204"/>
              <a:buNone/>
            </a:pP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创建</a:t>
            </a:r>
            <a:r>
              <a:rPr lang="en-US" altLang="zh-CN" sz="1800" dirty="0" err="1">
                <a:ea typeface="宋体" panose="02010600030101010101" pitchFamily="2" charset="-122"/>
                <a:sym typeface="+mn-ea"/>
              </a:rPr>
              <a:t>AutoML</a:t>
            </a:r>
            <a:r>
              <a:rPr lang="zh-CN" altLang="en-US" sz="1800" dirty="0">
                <a:ea typeface="宋体" panose="02010600030101010101" pitchFamily="2" charset="-122"/>
                <a:sym typeface="+mn-ea"/>
              </a:rPr>
              <a:t>模型</a:t>
            </a:r>
          </a:p>
          <a:p>
            <a:pPr marL="0" indent="0">
              <a:lnSpc>
                <a:spcPct val="170000"/>
              </a:lnSpc>
              <a:buFont typeface="Arial" panose="020B0604020202020204"/>
              <a:buNone/>
            </a:pPr>
            <a:r>
              <a:rPr lang="en-US" altLang="zh-CN" sz="1800" dirty="0">
                <a:ea typeface="宋体" panose="02010600030101010101" pitchFamily="2" charset="-122"/>
                <a:sym typeface="+mn-ea"/>
              </a:rPr>
              <a:t>model = </a:t>
            </a:r>
            <a:r>
              <a:rPr lang="en-US" altLang="zh-CN" sz="1800" dirty="0" err="1">
                <a:ea typeface="宋体" panose="02010600030101010101" pitchFamily="2" charset="-122"/>
                <a:sym typeface="+mn-ea"/>
              </a:rPr>
              <a:t>TabularPredictor</a:t>
            </a:r>
            <a:r>
              <a:rPr lang="en-US" altLang="zh-CN" sz="1800" dirty="0">
                <a:ea typeface="宋体" panose="02010600030101010101" pitchFamily="2" charset="-122"/>
                <a:sym typeface="+mn-ea"/>
              </a:rPr>
              <a:t>(label="target", path="model")</a:t>
            </a:r>
          </a:p>
          <a:p>
            <a:pPr marL="0" indent="0">
              <a:lnSpc>
                <a:spcPct val="170000"/>
              </a:lnSpc>
              <a:buFont typeface="Arial" panose="020B0604020202020204"/>
              <a:buNone/>
            </a:pP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可以指定训练时长</a:t>
            </a:r>
          </a:p>
          <a:p>
            <a:pPr marL="0" indent="0">
              <a:lnSpc>
                <a:spcPct val="170000"/>
              </a:lnSpc>
              <a:buFont typeface="Arial" panose="020B0604020202020204"/>
              <a:buNone/>
            </a:pPr>
            <a:r>
              <a:rPr lang="en-US" altLang="zh-CN" sz="1800" dirty="0" err="1">
                <a:ea typeface="宋体" panose="02010600030101010101" pitchFamily="2" charset="-122"/>
                <a:sym typeface="+mn-ea"/>
              </a:rPr>
              <a:t>model.fit</a:t>
            </a:r>
            <a:r>
              <a:rPr lang="en-US" altLang="zh-CN" sz="1800" dirty="0">
                <a:ea typeface="宋体" panose="02010600030101010101" pitchFamily="2" charset="-122"/>
                <a:sym typeface="+mn-ea"/>
              </a:rPr>
              <a:t>(train, </a:t>
            </a:r>
            <a:r>
              <a:rPr lang="en-US" altLang="zh-CN" sz="1800" dirty="0" err="1">
                <a:ea typeface="宋体" panose="02010600030101010101" pitchFamily="2" charset="-122"/>
                <a:sym typeface="+mn-ea"/>
              </a:rPr>
              <a:t>time_limit</a:t>
            </a:r>
            <a:r>
              <a:rPr lang="en-US" altLang="zh-CN" sz="1800" dirty="0">
                <a:ea typeface="宋体" panose="02010600030101010101" pitchFamily="2" charset="-122"/>
                <a:sym typeface="+mn-ea"/>
              </a:rPr>
              <a:t>=300)</a:t>
            </a:r>
          </a:p>
          <a:p>
            <a:pPr marL="0" indent="0">
              <a:lnSpc>
                <a:spcPct val="170000"/>
              </a:lnSpc>
              <a:buFont typeface="Arial" panose="020B0604020202020204"/>
              <a:buNone/>
            </a:pP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查看</a:t>
            </a:r>
            <a:r>
              <a:rPr lang="en-US" altLang="zh-CN" sz="1800" dirty="0">
                <a:ea typeface="宋体" panose="02010600030101010101" pitchFamily="2" charset="-122"/>
                <a:sym typeface="+mn-ea"/>
              </a:rPr>
              <a:t>Leaderboard</a:t>
            </a:r>
          </a:p>
          <a:p>
            <a:pPr marL="0" indent="0">
              <a:lnSpc>
                <a:spcPct val="170000"/>
              </a:lnSpc>
              <a:buFont typeface="Arial" panose="020B0604020202020204"/>
              <a:buNone/>
            </a:pPr>
            <a:r>
              <a:rPr lang="en-US" altLang="zh-CN" sz="1800" dirty="0" err="1">
                <a:ea typeface="宋体" panose="02010600030101010101" pitchFamily="2" charset="-122"/>
                <a:sym typeface="+mn-ea"/>
              </a:rPr>
              <a:t>model.leaderboard</a:t>
            </a:r>
            <a:r>
              <a:rPr lang="en-US" altLang="zh-CN" sz="1800" dirty="0">
                <a:ea typeface="宋体" panose="02010600030101010101" pitchFamily="2" charset="-122"/>
                <a:sym typeface="+mn-ea"/>
              </a:rPr>
              <a:t>()</a:t>
            </a:r>
          </a:p>
          <a:p>
            <a:pPr marL="0" indent="0">
              <a:lnSpc>
                <a:spcPct val="170000"/>
              </a:lnSpc>
              <a:buFont typeface="Arial" panose="020B0604020202020204"/>
              <a:buNone/>
            </a:pP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AutoML</a:t>
            </a:r>
            <a:r>
              <a:rPr lang="zh-CN" altLang="en-US" sz="1800" dirty="0">
                <a:ea typeface="宋体" panose="02010600030101010101" pitchFamily="2" charset="-122"/>
                <a:sym typeface="+mn-ea"/>
              </a:rPr>
              <a:t>预测</a:t>
            </a:r>
          </a:p>
          <a:p>
            <a:pPr marL="0" indent="0">
              <a:lnSpc>
                <a:spcPct val="170000"/>
              </a:lnSpc>
              <a:buFont typeface="Arial" panose="020B0604020202020204"/>
              <a:buNone/>
            </a:pPr>
            <a:r>
              <a:rPr lang="en-US" altLang="zh-CN" sz="1800" dirty="0" err="1">
                <a:ea typeface="宋体" panose="02010600030101010101" pitchFamily="2" charset="-122"/>
                <a:sym typeface="+mn-ea"/>
              </a:rPr>
              <a:t>y_pred</a:t>
            </a:r>
            <a:r>
              <a:rPr lang="en-US" altLang="zh-CN" sz="1800" dirty="0">
                <a:ea typeface="宋体" panose="02010600030101010101" pitchFamily="2" charset="-122"/>
                <a:sym typeface="+mn-ea"/>
              </a:rPr>
              <a:t> = </a:t>
            </a:r>
            <a:r>
              <a:rPr lang="en-US" altLang="zh-CN" sz="1800" dirty="0" err="1">
                <a:ea typeface="宋体" panose="02010600030101010101" pitchFamily="2" charset="-122"/>
                <a:sym typeface="+mn-ea"/>
              </a:rPr>
              <a:t>model_autogluon.predict</a:t>
            </a:r>
            <a:r>
              <a:rPr lang="en-US" altLang="zh-CN" sz="1800" dirty="0">
                <a:ea typeface="宋体" panose="02010600030101010101" pitchFamily="2" charset="-122"/>
                <a:sym typeface="+mn-ea"/>
              </a:rPr>
              <a:t>(test)</a:t>
            </a:r>
          </a:p>
        </p:txBody>
      </p:sp>
    </p:spTree>
    <p:custDataLst>
      <p:tags r:id="rId1"/>
    </p:custDataLst>
    <p:extLst>
      <p:ext uri="{BB962C8B-B14F-4D97-AF65-F5344CB8AC3E}">
        <p14:creationId xmlns:p14="http://schemas.microsoft.com/office/powerpoint/2010/main" val="113800372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：银行客户认购产品预测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5777742" cy="4940935"/>
          </a:xfrm>
        </p:spPr>
        <p:txBody>
          <a:bodyPr>
            <a:noAutofit/>
          </a:bodyPr>
          <a:lstStyle/>
          <a:p>
            <a:pPr>
              <a:lnSpc>
                <a:spcPct val="170000"/>
              </a:lnSpc>
            </a:pPr>
            <a:r>
              <a:rPr lang="en-US" altLang="zh-CN" sz="1800" dirty="0">
                <a:ea typeface="宋体" panose="02010600030101010101" pitchFamily="2" charset="-122"/>
                <a:sym typeface="+mn-ea"/>
              </a:rPr>
              <a:t>AutoGluon</a:t>
            </a:r>
            <a:r>
              <a:rPr lang="zh-CN" altLang="en-US" sz="1800" dirty="0">
                <a:ea typeface="宋体" panose="02010600030101010101" pitchFamily="2" charset="-122"/>
                <a:sym typeface="+mn-ea"/>
              </a:rPr>
              <a:t>可以执行的任务：</a:t>
            </a: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对</a:t>
            </a:r>
            <a:r>
              <a:rPr lang="en-US" altLang="zh-CN" sz="1800" dirty="0">
                <a:ea typeface="宋体" panose="02010600030101010101" pitchFamily="2" charset="-122"/>
                <a:sym typeface="+mn-ea"/>
              </a:rPr>
              <a:t>Tabular</a:t>
            </a:r>
            <a:r>
              <a:rPr lang="zh-CN" altLang="en-US" sz="1800" dirty="0">
                <a:ea typeface="宋体" panose="02010600030101010101" pitchFamily="2" charset="-122"/>
                <a:sym typeface="+mn-ea"/>
              </a:rPr>
              <a:t>表格预测的特点：</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）使用表格神经网络</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）多模型融合</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）鲁棒的数据预处理</a:t>
            </a:r>
            <a:endParaRPr lang="en-US" altLang="zh-CN" sz="1800" dirty="0">
              <a:ea typeface="宋体" panose="02010600030101010101" pitchFamily="2" charset="-122"/>
              <a:sym typeface="+mn-ea"/>
            </a:endParaRPr>
          </a:p>
        </p:txBody>
      </p:sp>
      <p:sp>
        <p:nvSpPr>
          <p:cNvPr id="8" name="文本占位符 3">
            <a:extLst>
              <a:ext uri="{FF2B5EF4-FFF2-40B4-BE49-F238E27FC236}">
                <a16:creationId xmlns:a16="http://schemas.microsoft.com/office/drawing/2014/main" id="{63C589AD-A75B-4AD9-99EC-7320B545B074}"/>
              </a:ext>
            </a:extLst>
          </p:cNvPr>
          <p:cNvSpPr txBox="1">
            <a:spLocks/>
          </p:cNvSpPr>
          <p:nvPr/>
        </p:nvSpPr>
        <p:spPr>
          <a:xfrm>
            <a:off x="6352986" y="4906683"/>
            <a:ext cx="5777742" cy="1059366"/>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spcBef>
                <a:spcPts val="400"/>
              </a:spcBef>
              <a:buFont typeface="Arial" panose="020B0604020202020204"/>
              <a:buNone/>
            </a:pPr>
            <a:r>
              <a:rPr lang="en-US" altLang="zh-CN" sz="1800" dirty="0">
                <a:ea typeface="宋体" panose="02010600030101010101" pitchFamily="2" charset="-122"/>
                <a:sym typeface="+mn-ea"/>
              </a:rPr>
              <a:t>AutoGluon</a:t>
            </a:r>
            <a:r>
              <a:rPr lang="zh-CN" altLang="en-US" sz="1800" dirty="0">
                <a:ea typeface="宋体" panose="02010600030101010101" pitchFamily="2" charset="-122"/>
                <a:sym typeface="+mn-ea"/>
              </a:rPr>
              <a:t>中的多模型融合</a:t>
            </a:r>
            <a:endParaRPr lang="en-US" altLang="zh-CN" sz="1800" dirty="0">
              <a:ea typeface="宋体" panose="02010600030101010101" pitchFamily="2" charset="-122"/>
              <a:sym typeface="+mn-ea"/>
            </a:endParaRPr>
          </a:p>
          <a:p>
            <a:pPr marL="0" indent="0">
              <a:lnSpc>
                <a:spcPct val="170000"/>
              </a:lnSpc>
              <a:spcBef>
                <a:spcPts val="400"/>
              </a:spcBef>
              <a:buFont typeface="Arial" panose="020B0604020202020204"/>
              <a:buNone/>
            </a:pPr>
            <a:r>
              <a:rPr lang="en-US" altLang="zh-CN" sz="1800" dirty="0">
                <a:ea typeface="宋体" panose="02010600030101010101" pitchFamily="2" charset="-122"/>
                <a:sym typeface="+mn-ea"/>
              </a:rPr>
              <a:t>Stack Level 1</a:t>
            </a:r>
            <a:r>
              <a:rPr lang="zh-CN" altLang="en-US" sz="1800" dirty="0">
                <a:ea typeface="宋体" panose="02010600030101010101" pitchFamily="2" charset="-122"/>
                <a:sym typeface="+mn-ea"/>
              </a:rPr>
              <a:t>：多模型的输出结果</a:t>
            </a:r>
            <a:endParaRPr lang="en-US" altLang="zh-CN" sz="1800" dirty="0">
              <a:ea typeface="宋体" panose="02010600030101010101" pitchFamily="2" charset="-122"/>
              <a:sym typeface="+mn-ea"/>
            </a:endParaRPr>
          </a:p>
          <a:p>
            <a:pPr marL="0" indent="0">
              <a:lnSpc>
                <a:spcPct val="170000"/>
              </a:lnSpc>
              <a:spcBef>
                <a:spcPts val="400"/>
              </a:spcBef>
              <a:buFont typeface="Arial" panose="020B0604020202020204"/>
              <a:buNone/>
            </a:pPr>
            <a:r>
              <a:rPr lang="en-US" altLang="zh-CN" sz="1800" dirty="0">
                <a:ea typeface="宋体" panose="02010600030101010101" pitchFamily="2" charset="-122"/>
                <a:sym typeface="+mn-ea"/>
              </a:rPr>
              <a:t>Stack Level 2</a:t>
            </a:r>
            <a:r>
              <a:rPr lang="zh-CN" altLang="en-US" sz="1800" dirty="0">
                <a:ea typeface="宋体" panose="02010600030101010101" pitchFamily="2" charset="-122"/>
                <a:sym typeface="+mn-ea"/>
              </a:rPr>
              <a:t>：通过</a:t>
            </a:r>
            <a:r>
              <a:rPr lang="en-US" altLang="zh-CN" sz="1800" dirty="0" err="1">
                <a:ea typeface="宋体" panose="02010600030101010101" pitchFamily="2" charset="-122"/>
                <a:sym typeface="+mn-ea"/>
              </a:rPr>
              <a:t>WeightedEnsemble</a:t>
            </a:r>
            <a:r>
              <a:rPr lang="zh-CN" altLang="en-US" sz="1800" dirty="0">
                <a:ea typeface="宋体" panose="02010600030101010101" pitchFamily="2" charset="-122"/>
                <a:sym typeface="+mn-ea"/>
              </a:rPr>
              <a:t>模型进行加权融合</a:t>
            </a:r>
          </a:p>
        </p:txBody>
      </p:sp>
      <p:pic>
        <p:nvPicPr>
          <p:cNvPr id="3" name="图片 2">
            <a:extLst>
              <a:ext uri="{FF2B5EF4-FFF2-40B4-BE49-F238E27FC236}">
                <a16:creationId xmlns:a16="http://schemas.microsoft.com/office/drawing/2014/main" id="{7F377DF7-4F28-4F5E-88B7-0FED861FDC1E}"/>
              </a:ext>
            </a:extLst>
          </p:cNvPr>
          <p:cNvPicPr>
            <a:picLocks noChangeAspect="1"/>
          </p:cNvPicPr>
          <p:nvPr/>
        </p:nvPicPr>
        <p:blipFill>
          <a:blip r:embed="rId3"/>
          <a:stretch>
            <a:fillRect/>
          </a:stretch>
        </p:blipFill>
        <p:spPr>
          <a:xfrm>
            <a:off x="551340" y="2156653"/>
            <a:ext cx="5167350" cy="1643075"/>
          </a:xfrm>
          <a:prstGeom prst="rect">
            <a:avLst/>
          </a:prstGeom>
        </p:spPr>
      </p:pic>
      <p:pic>
        <p:nvPicPr>
          <p:cNvPr id="7" name="图片 6">
            <a:extLst>
              <a:ext uri="{FF2B5EF4-FFF2-40B4-BE49-F238E27FC236}">
                <a16:creationId xmlns:a16="http://schemas.microsoft.com/office/drawing/2014/main" id="{2F239DAB-D27C-455D-8F18-0DBB39937BCF}"/>
              </a:ext>
            </a:extLst>
          </p:cNvPr>
          <p:cNvPicPr>
            <a:picLocks noChangeAspect="1"/>
          </p:cNvPicPr>
          <p:nvPr/>
        </p:nvPicPr>
        <p:blipFill>
          <a:blip r:embed="rId4"/>
          <a:stretch>
            <a:fillRect/>
          </a:stretch>
        </p:blipFill>
        <p:spPr>
          <a:xfrm>
            <a:off x="6831106" y="1655301"/>
            <a:ext cx="4517692" cy="3294628"/>
          </a:xfrm>
          <a:prstGeom prst="rect">
            <a:avLst/>
          </a:prstGeom>
        </p:spPr>
      </p:pic>
    </p:spTree>
    <p:custDataLst>
      <p:tags r:id="rId1"/>
    </p:custDataLst>
    <p:extLst>
      <p:ext uri="{BB962C8B-B14F-4D97-AF65-F5344CB8AC3E}">
        <p14:creationId xmlns:p14="http://schemas.microsoft.com/office/powerpoint/2010/main" val="165761720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5202382"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en-US" sz="4000" dirty="0">
                <a:ea typeface="宋体" panose="02010600030101010101" pitchFamily="2" charset="-122"/>
              </a:rPr>
              <a:t>银行客户认购产品预测</a:t>
            </a:r>
            <a:endParaRPr lang="zh-CN" altLang="zh-CN" sz="4000" dirty="0">
              <a:ea typeface="宋体" panose="02010600030101010101" pitchFamily="2" charset="-122"/>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hangingPunct="1">
              <a:lnSpc>
                <a:spcPct val="150000"/>
              </a:lnSpc>
            </a:pPr>
            <a:r>
              <a:rPr lang="en-US" altLang="zh-CN" sz="1800" dirty="0">
                <a:ea typeface="宋体" panose="02010600030101010101" pitchFamily="2" charset="-122"/>
                <a:sym typeface="+mn-ea"/>
              </a:rPr>
              <a:t>AI</a:t>
            </a:r>
            <a:r>
              <a:rPr lang="zh-CN" altLang="en-US" sz="1800" dirty="0">
                <a:ea typeface="宋体" panose="02010600030101010101" pitchFamily="2" charset="-122"/>
                <a:sym typeface="+mn-ea"/>
              </a:rPr>
              <a:t>比赛：保险反欺诈</a:t>
            </a:r>
            <a:endParaRPr lang="en-US" altLang="zh-CN" sz="1800" dirty="0">
              <a:ea typeface="宋体" panose="02010600030101010101" pitchFamily="2" charset="-122"/>
              <a:sym typeface="+mn-ea"/>
            </a:endParaRPr>
          </a:p>
          <a:p>
            <a:pPr hangingPunct="1">
              <a:lnSpc>
                <a:spcPct val="150000"/>
              </a:lnSpc>
            </a:pPr>
            <a:r>
              <a:rPr lang="zh-CN" altLang="en-US" sz="1800" dirty="0">
                <a:ea typeface="宋体" panose="02010600030101010101" pitchFamily="2" charset="-122"/>
                <a:sym typeface="+mn-ea"/>
              </a:rPr>
              <a:t>如何制作</a:t>
            </a:r>
            <a:r>
              <a:rPr lang="en-US" altLang="zh-CN" sz="1800" dirty="0">
                <a:ea typeface="宋体" panose="02010600030101010101" pitchFamily="2" charset="-122"/>
                <a:sym typeface="+mn-ea"/>
              </a:rPr>
              <a:t>Baseline</a:t>
            </a:r>
          </a:p>
          <a:p>
            <a:pPr hangingPunct="1">
              <a:lnSpc>
                <a:spcPct val="150000"/>
              </a:lnSpc>
            </a:pPr>
            <a:r>
              <a:rPr lang="en-US" altLang="zh-CN" sz="1800" dirty="0">
                <a:ea typeface="宋体" panose="02010600030101010101" pitchFamily="2" charset="-122"/>
                <a:sym typeface="+mn-ea"/>
              </a:rPr>
              <a:t>AI</a:t>
            </a:r>
            <a:r>
              <a:rPr lang="zh-CN" altLang="en-US" sz="1800" dirty="0">
                <a:ea typeface="宋体" panose="02010600030101010101" pitchFamily="2" charset="-122"/>
                <a:sym typeface="+mn-ea"/>
              </a:rPr>
              <a:t>比赛：银行客户认购产品预测</a:t>
            </a:r>
            <a:endParaRPr lang="en-US" altLang="zh-CN" sz="1800" dirty="0">
              <a:ea typeface="宋体" panose="02010600030101010101" pitchFamily="2" charset="-122"/>
              <a:sym typeface="+mn-ea"/>
            </a:endParaRPr>
          </a:p>
          <a:p>
            <a:pPr hangingPunct="1">
              <a:lnSpc>
                <a:spcPct val="150000"/>
              </a:lnSpc>
            </a:pPr>
            <a:r>
              <a:rPr lang="en-US" altLang="zh-CN" sz="1800" dirty="0">
                <a:ea typeface="宋体" panose="02010600030101010101" pitchFamily="2" charset="-122"/>
                <a:sym typeface="+mn-ea"/>
              </a:rPr>
              <a:t>Target Encoding</a:t>
            </a:r>
            <a:r>
              <a:rPr lang="zh-CN" altLang="en-US" sz="1800" dirty="0">
                <a:ea typeface="宋体" panose="02010600030101010101" pitchFamily="2" charset="-122"/>
                <a:sym typeface="+mn-ea"/>
              </a:rPr>
              <a:t>方法</a:t>
            </a:r>
            <a:endParaRPr lang="en-US" altLang="zh-CN" sz="1800" dirty="0">
              <a:ea typeface="宋体" panose="02010600030101010101" pitchFamily="2" charset="-122"/>
              <a:sym typeface="+mn-ea"/>
            </a:endParaRPr>
          </a:p>
          <a:p>
            <a:pPr hangingPunct="1">
              <a:lnSpc>
                <a:spcPct val="150000"/>
              </a:lnSpc>
            </a:pPr>
            <a:r>
              <a:rPr lang="en-US" altLang="zh-CN" sz="1800" dirty="0" err="1">
                <a:ea typeface="宋体" panose="02010600030101010101" pitchFamily="2" charset="-122"/>
                <a:sym typeface="+mn-ea"/>
              </a:rPr>
              <a:t>DeepFM</a:t>
            </a:r>
            <a:r>
              <a:rPr lang="zh-CN" altLang="en-US" sz="1800" dirty="0">
                <a:ea typeface="宋体" panose="02010600030101010101" pitchFamily="2" charset="-122"/>
                <a:sym typeface="+mn-ea"/>
              </a:rPr>
              <a:t>的使用</a:t>
            </a:r>
            <a:endParaRPr lang="en-US" altLang="zh-CN" sz="1800" dirty="0">
              <a:ea typeface="宋体" panose="02010600030101010101" pitchFamily="2" charset="-122"/>
              <a:sym typeface="+mn-ea"/>
            </a:endParaRPr>
          </a:p>
          <a:p>
            <a:pPr hangingPunct="1">
              <a:lnSpc>
                <a:spcPct val="150000"/>
              </a:lnSpc>
            </a:pPr>
            <a:r>
              <a:rPr lang="en-US" altLang="zh-CN" sz="1800" dirty="0" err="1">
                <a:ea typeface="宋体" panose="02010600030101010101" pitchFamily="2" charset="-122"/>
                <a:sym typeface="+mn-ea"/>
              </a:rPr>
              <a:t>AutoGluon</a:t>
            </a:r>
            <a:r>
              <a:rPr lang="zh-CN" altLang="en-US" sz="1800" dirty="0">
                <a:ea typeface="宋体" panose="02010600030101010101" pitchFamily="2" charset="-122"/>
                <a:sym typeface="+mn-ea"/>
              </a:rPr>
              <a:t>使用</a:t>
            </a:r>
            <a:endParaRPr lang="en-US" altLang="zh-CN" sz="1800" dirty="0">
              <a:ea typeface="宋体" panose="02010600030101010101" pitchFamily="2" charset="-122"/>
              <a:sym typeface="+mn-ea"/>
            </a:endParaRPr>
          </a:p>
          <a:p>
            <a:pPr hangingPunct="1">
              <a:lnSpc>
                <a:spcPct val="150000"/>
              </a:lnSpc>
            </a:pPr>
            <a:r>
              <a:rPr lang="zh-CN" altLang="en-US" sz="1800" dirty="0">
                <a:ea typeface="宋体" panose="02010600030101010101" pitchFamily="2" charset="-122"/>
                <a:sym typeface="+mn-ea"/>
              </a:rPr>
              <a:t>在线模型部署</a:t>
            </a:r>
            <a:endParaRPr lang="en-US" altLang="zh-CN" sz="1800" dirty="0">
              <a:ea typeface="宋体" panose="02010600030101010101" pitchFamily="2" charset="-122"/>
              <a:sym typeface="+mn-ea"/>
            </a:endParaRPr>
          </a:p>
          <a:p>
            <a:pPr hangingPunct="1">
              <a:lnSpc>
                <a:spcPct val="150000"/>
              </a:lnSpc>
            </a:pPr>
            <a:endParaRPr lang="en-US"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：银行客户认购产品预测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234292"/>
            <a:ext cx="5777742" cy="4940935"/>
          </a:xfrm>
        </p:spPr>
        <p:txBody>
          <a:bodyPr>
            <a:noAutofit/>
          </a:bodyPr>
          <a:lstStyle/>
          <a:p>
            <a:pPr marL="0" indent="0">
              <a:lnSpc>
                <a:spcPct val="170000"/>
              </a:lnSpc>
              <a:buNone/>
            </a:pPr>
            <a:r>
              <a:rPr lang="zh-CN" altLang="en-US" sz="1800" dirty="0">
                <a:ea typeface="宋体" panose="02010600030101010101" pitchFamily="2" charset="-122"/>
                <a:sym typeface="+mn-ea"/>
              </a:rPr>
              <a:t>查看不同模型的表现：</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model.leaderboard</a:t>
            </a:r>
            <a:r>
              <a:rPr lang="en-US" altLang="zh-CN" sz="1800" dirty="0">
                <a:ea typeface="宋体" panose="02010600030101010101" pitchFamily="2" charset="-122"/>
                <a:sym typeface="+mn-ea"/>
              </a:rPr>
              <a:t>() </a:t>
            </a: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查看模型详细配置：</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model.fit_summary</a:t>
            </a:r>
            <a:r>
              <a:rPr lang="en-US" altLang="zh-CN" sz="1800" dirty="0">
                <a:ea typeface="宋体" panose="02010600030101010101" pitchFamily="2" charset="-122"/>
                <a:sym typeface="+mn-ea"/>
              </a:rPr>
              <a:t>()</a:t>
            </a: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p:txBody>
      </p:sp>
      <p:pic>
        <p:nvPicPr>
          <p:cNvPr id="5" name="图片 4">
            <a:extLst>
              <a:ext uri="{FF2B5EF4-FFF2-40B4-BE49-F238E27FC236}">
                <a16:creationId xmlns:a16="http://schemas.microsoft.com/office/drawing/2014/main" id="{2EA5432B-2555-4713-8079-9138A317A34C}"/>
              </a:ext>
            </a:extLst>
          </p:cNvPr>
          <p:cNvPicPr>
            <a:picLocks noChangeAspect="1"/>
          </p:cNvPicPr>
          <p:nvPr/>
        </p:nvPicPr>
        <p:blipFill>
          <a:blip r:embed="rId3"/>
          <a:stretch>
            <a:fillRect/>
          </a:stretch>
        </p:blipFill>
        <p:spPr>
          <a:xfrm>
            <a:off x="551340" y="1917833"/>
            <a:ext cx="8410636" cy="2890859"/>
          </a:xfrm>
          <a:prstGeom prst="rect">
            <a:avLst/>
          </a:prstGeom>
        </p:spPr>
      </p:pic>
      <p:sp>
        <p:nvSpPr>
          <p:cNvPr id="10" name="文本框 9">
            <a:extLst>
              <a:ext uri="{FF2B5EF4-FFF2-40B4-BE49-F238E27FC236}">
                <a16:creationId xmlns:a16="http://schemas.microsoft.com/office/drawing/2014/main" id="{6AAB87CF-875B-4085-BAD5-68E6236D8E5D}"/>
              </a:ext>
            </a:extLst>
          </p:cNvPr>
          <p:cNvSpPr txBox="1"/>
          <p:nvPr/>
        </p:nvSpPr>
        <p:spPr>
          <a:xfrm>
            <a:off x="551340" y="5231682"/>
            <a:ext cx="9668425" cy="15131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indent="0">
              <a:lnSpc>
                <a:spcPct val="170000"/>
              </a:lnSpc>
              <a:buNone/>
            </a:pPr>
            <a:r>
              <a:rPr lang="en-US" altLang="zh-CN" sz="1400" dirty="0">
                <a:ea typeface="宋体" panose="02010600030101010101" pitchFamily="2" charset="-122"/>
                <a:sym typeface="+mn-ea"/>
              </a:rPr>
              <a:t>'</a:t>
            </a:r>
            <a:r>
              <a:rPr lang="en-US" altLang="zh-CN" sz="1400" dirty="0" err="1">
                <a:ea typeface="宋体" panose="02010600030101010101" pitchFamily="2" charset="-122"/>
                <a:sym typeface="+mn-ea"/>
              </a:rPr>
              <a:t>model_hyperparams</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KNeighborsUnif</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weights':'uniform</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n_jobs</a:t>
            </a:r>
            <a:r>
              <a:rPr lang="en-US" altLang="zh-CN" sz="1400" dirty="0">
                <a:ea typeface="宋体" panose="02010600030101010101" pitchFamily="2" charset="-122"/>
                <a:sym typeface="+mn-ea"/>
              </a:rPr>
              <a:t>': -1},'</a:t>
            </a:r>
            <a:r>
              <a:rPr lang="en-US" altLang="zh-CN" sz="1400" dirty="0" err="1">
                <a:ea typeface="宋体" panose="02010600030101010101" pitchFamily="2" charset="-122"/>
                <a:sym typeface="+mn-ea"/>
              </a:rPr>
              <a:t>KNeighborsDist</a:t>
            </a:r>
            <a:r>
              <a:rPr lang="en-US" altLang="zh-CN" sz="1400" dirty="0">
                <a:ea typeface="宋体" panose="02010600030101010101" pitchFamily="2" charset="-122"/>
                <a:sym typeface="+mn-ea"/>
              </a:rPr>
              <a:t>': {'weights': 'distance', '</a:t>
            </a:r>
            <a:r>
              <a:rPr lang="en-US" altLang="zh-CN" sz="1400" dirty="0" err="1">
                <a:ea typeface="宋体" panose="02010600030101010101" pitchFamily="2" charset="-122"/>
                <a:sym typeface="+mn-ea"/>
              </a:rPr>
              <a:t>n_jobs</a:t>
            </a:r>
            <a:r>
              <a:rPr lang="en-US" altLang="zh-CN" sz="1400" dirty="0">
                <a:ea typeface="宋体" panose="02010600030101010101" pitchFamily="2" charset="-122"/>
                <a:sym typeface="+mn-ea"/>
              </a:rPr>
              <a:t>': -1},  '</a:t>
            </a:r>
            <a:r>
              <a:rPr lang="en-US" altLang="zh-CN" sz="1400" dirty="0" err="1">
                <a:ea typeface="宋体" panose="02010600030101010101" pitchFamily="2" charset="-122"/>
                <a:sym typeface="+mn-ea"/>
              </a:rPr>
              <a:t>LightGBMXT</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num_boost_round</a:t>
            </a:r>
            <a:r>
              <a:rPr lang="en-US" altLang="zh-CN" sz="1400" dirty="0">
                <a:ea typeface="宋体" panose="02010600030101010101" pitchFamily="2" charset="-122"/>
                <a:sym typeface="+mn-ea"/>
              </a:rPr>
              <a:t>': 10000,   '</a:t>
            </a:r>
            <a:r>
              <a:rPr lang="en-US" altLang="zh-CN" sz="1400" dirty="0" err="1">
                <a:ea typeface="宋体" panose="02010600030101010101" pitchFamily="2" charset="-122"/>
                <a:sym typeface="+mn-ea"/>
              </a:rPr>
              <a:t>num_threads</a:t>
            </a:r>
            <a:r>
              <a:rPr lang="en-US" altLang="zh-CN" sz="1400" dirty="0">
                <a:ea typeface="宋体" panose="02010600030101010101" pitchFamily="2" charset="-122"/>
                <a:sym typeface="+mn-ea"/>
              </a:rPr>
              <a:t>': -1,   '</a:t>
            </a:r>
            <a:r>
              <a:rPr lang="en-US" altLang="zh-CN" sz="1400" dirty="0" err="1">
                <a:ea typeface="宋体" panose="02010600030101010101" pitchFamily="2" charset="-122"/>
                <a:sym typeface="+mn-ea"/>
              </a:rPr>
              <a:t>learning_rate</a:t>
            </a:r>
            <a:r>
              <a:rPr lang="en-US" altLang="zh-CN" sz="1400" dirty="0">
                <a:ea typeface="宋体" panose="02010600030101010101" pitchFamily="2" charset="-122"/>
                <a:sym typeface="+mn-ea"/>
              </a:rPr>
              <a:t>': 0.05,   'objective': 'regression',   'verbose': -1,   '</a:t>
            </a:r>
            <a:r>
              <a:rPr lang="en-US" altLang="zh-CN" sz="1400" dirty="0" err="1">
                <a:ea typeface="宋体" panose="02010600030101010101" pitchFamily="2" charset="-122"/>
                <a:sym typeface="+mn-ea"/>
              </a:rPr>
              <a:t>boosting_type</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gbdt</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two_round</a:t>
            </a:r>
            <a:r>
              <a:rPr lang="en-US" altLang="zh-CN" sz="1400" dirty="0">
                <a:ea typeface="宋体" panose="02010600030101010101" pitchFamily="2" charset="-122"/>
                <a:sym typeface="+mn-ea"/>
              </a:rPr>
              <a:t>': True,   '</a:t>
            </a:r>
            <a:r>
              <a:rPr lang="en-US" altLang="zh-CN" sz="1400" dirty="0" err="1">
                <a:ea typeface="宋体" panose="02010600030101010101" pitchFamily="2" charset="-122"/>
                <a:sym typeface="+mn-ea"/>
              </a:rPr>
              <a:t>extra_trees</a:t>
            </a:r>
            <a:r>
              <a:rPr lang="en-US" altLang="zh-CN" sz="1400" dirty="0">
                <a:ea typeface="宋体" panose="02010600030101010101" pitchFamily="2" charset="-122"/>
                <a:sym typeface="+mn-ea"/>
              </a:rPr>
              <a:t>': True},  '</a:t>
            </a:r>
            <a:r>
              <a:rPr lang="en-US" altLang="zh-CN" sz="1400" dirty="0" err="1">
                <a:ea typeface="宋体" panose="02010600030101010101" pitchFamily="2" charset="-122"/>
                <a:sym typeface="+mn-ea"/>
              </a:rPr>
              <a:t>LightGBM</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num_boost_round</a:t>
            </a:r>
            <a:r>
              <a:rPr lang="en-US" altLang="zh-CN" sz="1400" dirty="0">
                <a:ea typeface="宋体" panose="02010600030101010101" pitchFamily="2" charset="-122"/>
                <a:sym typeface="+mn-ea"/>
              </a:rPr>
              <a:t>': 10000,   '</a:t>
            </a:r>
            <a:r>
              <a:rPr lang="en-US" altLang="zh-CN" sz="1400" dirty="0" err="1">
                <a:ea typeface="宋体" panose="02010600030101010101" pitchFamily="2" charset="-122"/>
                <a:sym typeface="+mn-ea"/>
              </a:rPr>
              <a:t>num_threads</a:t>
            </a:r>
            <a:r>
              <a:rPr lang="en-US" altLang="zh-CN" sz="1400" dirty="0">
                <a:ea typeface="宋体" panose="02010600030101010101" pitchFamily="2" charset="-122"/>
                <a:sym typeface="+mn-ea"/>
              </a:rPr>
              <a:t>': -1,   '</a:t>
            </a:r>
            <a:r>
              <a:rPr lang="en-US" altLang="zh-CN" sz="1400" dirty="0" err="1">
                <a:ea typeface="宋体" panose="02010600030101010101" pitchFamily="2" charset="-122"/>
                <a:sym typeface="+mn-ea"/>
              </a:rPr>
              <a:t>learning_rate</a:t>
            </a:r>
            <a:r>
              <a:rPr lang="en-US" altLang="zh-CN" sz="1400" dirty="0">
                <a:ea typeface="宋体" panose="02010600030101010101" pitchFamily="2" charset="-122"/>
                <a:sym typeface="+mn-ea"/>
              </a:rPr>
              <a:t>': 0.05,   'objective': 'regression',   'verbose': -1,   '</a:t>
            </a:r>
            <a:r>
              <a:rPr lang="en-US" altLang="zh-CN" sz="1400" dirty="0" err="1">
                <a:ea typeface="宋体" panose="02010600030101010101" pitchFamily="2" charset="-122"/>
                <a:sym typeface="+mn-ea"/>
              </a:rPr>
              <a:t>boosting_type</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gbdt</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two_round</a:t>
            </a:r>
            <a:r>
              <a:rPr lang="en-US" altLang="zh-CN" sz="1400" dirty="0">
                <a:ea typeface="宋体" panose="02010600030101010101" pitchFamily="2" charset="-122"/>
                <a:sym typeface="+mn-ea"/>
              </a:rPr>
              <a:t>': True}, ……</a:t>
            </a:r>
          </a:p>
        </p:txBody>
      </p:sp>
      <p:sp>
        <p:nvSpPr>
          <p:cNvPr id="9" name="矩形: 圆角 8">
            <a:extLst>
              <a:ext uri="{FF2B5EF4-FFF2-40B4-BE49-F238E27FC236}">
                <a16:creationId xmlns:a16="http://schemas.microsoft.com/office/drawing/2014/main" id="{8A9C9951-648E-43D3-9310-91CF8F2AE9E8}"/>
              </a:ext>
            </a:extLst>
          </p:cNvPr>
          <p:cNvSpPr/>
          <p:nvPr/>
        </p:nvSpPr>
        <p:spPr>
          <a:xfrm>
            <a:off x="2097744" y="1905881"/>
            <a:ext cx="902448" cy="3012755"/>
          </a:xfrm>
          <a:prstGeom prst="roundRect">
            <a:avLst/>
          </a:prstGeom>
          <a:noFill/>
          <a:ln w="19050" cap="flat">
            <a:solidFill>
              <a:srgbClr val="FF0000"/>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2" name="矩形: 圆角 11">
            <a:extLst>
              <a:ext uri="{FF2B5EF4-FFF2-40B4-BE49-F238E27FC236}">
                <a16:creationId xmlns:a16="http://schemas.microsoft.com/office/drawing/2014/main" id="{652BDB15-A45F-4805-A466-8F47EF433BB8}"/>
              </a:ext>
            </a:extLst>
          </p:cNvPr>
          <p:cNvSpPr/>
          <p:nvPr/>
        </p:nvSpPr>
        <p:spPr>
          <a:xfrm>
            <a:off x="8382000" y="1856884"/>
            <a:ext cx="726139" cy="3012755"/>
          </a:xfrm>
          <a:prstGeom prst="roundRect">
            <a:avLst/>
          </a:prstGeom>
          <a:noFill/>
          <a:ln w="19050" cap="flat">
            <a:solidFill>
              <a:srgbClr val="FF0000"/>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3" name="文本占位符 3">
            <a:extLst>
              <a:ext uri="{FF2B5EF4-FFF2-40B4-BE49-F238E27FC236}">
                <a16:creationId xmlns:a16="http://schemas.microsoft.com/office/drawing/2014/main" id="{891E56AE-3AF7-48E1-A329-591879A934A1}"/>
              </a:ext>
            </a:extLst>
          </p:cNvPr>
          <p:cNvSpPr txBox="1">
            <a:spLocks/>
          </p:cNvSpPr>
          <p:nvPr/>
        </p:nvSpPr>
        <p:spPr>
          <a:xfrm>
            <a:off x="9783482" y="2187388"/>
            <a:ext cx="2323342" cy="1284941"/>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zh-CN" altLang="en-US" sz="1800" dirty="0">
                <a:ea typeface="宋体" panose="02010600030101010101" pitchFamily="2" charset="-122"/>
                <a:sym typeface="+mn-ea"/>
              </a:rPr>
              <a:t>针对</a:t>
            </a:r>
            <a:r>
              <a:rPr lang="en-US" altLang="zh-CN" sz="1800" dirty="0">
                <a:ea typeface="宋体" panose="02010600030101010101" pitchFamily="2" charset="-122"/>
                <a:sym typeface="+mn-ea"/>
              </a:rPr>
              <a:t>regression</a:t>
            </a:r>
            <a:r>
              <a:rPr lang="zh-CN" altLang="en-US" sz="1800" dirty="0">
                <a:ea typeface="宋体" panose="02010600030101010101" pitchFamily="2" charset="-122"/>
                <a:sym typeface="+mn-ea"/>
              </a:rPr>
              <a:t>任务，默认</a:t>
            </a:r>
            <a:r>
              <a:rPr lang="en-US" altLang="zh-CN" sz="1800" dirty="0">
                <a:ea typeface="宋体" panose="02010600030101010101" pitchFamily="2" charset="-122"/>
                <a:sym typeface="+mn-ea"/>
              </a:rPr>
              <a:t>metric</a:t>
            </a:r>
            <a:r>
              <a:rPr lang="zh-CN" altLang="en-US" sz="1800" dirty="0">
                <a:ea typeface="宋体" panose="02010600030101010101" pitchFamily="2" charset="-122"/>
                <a:sym typeface="+mn-ea"/>
              </a:rPr>
              <a:t>为</a:t>
            </a:r>
            <a:r>
              <a:rPr lang="en-US" altLang="zh-CN" sz="1800" dirty="0">
                <a:ea typeface="宋体" panose="02010600030101010101" pitchFamily="2" charset="-122"/>
                <a:sym typeface="+mn-ea"/>
              </a:rPr>
              <a:t>RMSE</a:t>
            </a:r>
            <a:r>
              <a:rPr lang="zh-CN" altLang="en-US" sz="1800" dirty="0">
                <a:ea typeface="宋体" panose="02010600030101010101" pitchFamily="2" charset="-122"/>
                <a:sym typeface="+mn-ea"/>
              </a:rPr>
              <a:t>，从小到大进行排序</a:t>
            </a:r>
            <a:endParaRPr lang="en-US" altLang="zh-CN" sz="18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162743799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：银行客户认购产品预测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5777742" cy="4940935"/>
          </a:xfrm>
        </p:spPr>
        <p:txBody>
          <a:bodyPr>
            <a:noAutofit/>
          </a:bodyPr>
          <a:lstStyle/>
          <a:p>
            <a:pPr marL="0" indent="0">
              <a:lnSpc>
                <a:spcPct val="170000"/>
              </a:lnSpc>
              <a:buNone/>
            </a:pPr>
            <a:r>
              <a:rPr lang="en-US" altLang="zh-CN" sz="1800" dirty="0">
                <a:ea typeface="宋体" panose="02010600030101010101" pitchFamily="2" charset="-122"/>
                <a:sym typeface="+mn-ea"/>
              </a:rPr>
              <a:t>AutoGluon</a:t>
            </a:r>
            <a:r>
              <a:rPr lang="zh-CN" altLang="en-US" sz="1800" dirty="0">
                <a:ea typeface="宋体" panose="02010600030101010101" pitchFamily="2" charset="-122"/>
                <a:sym typeface="+mn-ea"/>
              </a:rPr>
              <a:t>的训练参数：</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model = </a:t>
            </a:r>
            <a:r>
              <a:rPr lang="en-US" altLang="zh-CN" sz="1800" dirty="0" err="1">
                <a:ea typeface="宋体" panose="02010600030101010101" pitchFamily="2" charset="-122"/>
                <a:sym typeface="+mn-ea"/>
              </a:rPr>
              <a:t>TabularPredictor</a:t>
            </a:r>
            <a:r>
              <a:rPr lang="en-US" altLang="zh-CN" sz="1800" dirty="0">
                <a:ea typeface="宋体" panose="02010600030101010101" pitchFamily="2" charset="-122"/>
                <a:sym typeface="+mn-ea"/>
              </a:rPr>
              <a:t>(label, </a:t>
            </a:r>
            <a:r>
              <a:rPr lang="en-US" altLang="zh-CN" sz="1800" dirty="0" err="1">
                <a:ea typeface="宋体" panose="02010600030101010101" pitchFamily="2" charset="-122"/>
                <a:sym typeface="+mn-ea"/>
              </a:rPr>
              <a:t>eval_metric</a:t>
            </a:r>
            <a:r>
              <a:rPr lang="en-US" altLang="zh-CN" sz="1800" dirty="0">
                <a:ea typeface="宋体" panose="02010600030101010101" pitchFamily="2" charset="-122"/>
                <a:sym typeface="+mn-ea"/>
              </a:rPr>
              <a:t>=metric, path=</a:t>
            </a:r>
            <a:r>
              <a:rPr lang="en-US" altLang="zh-CN" sz="1800" dirty="0" err="1">
                <a:ea typeface="宋体" panose="02010600030101010101" pitchFamily="2" charset="-122"/>
                <a:sym typeface="+mn-ea"/>
              </a:rPr>
              <a:t>save_path</a:t>
            </a:r>
            <a:r>
              <a:rPr lang="en-US" altLang="zh-CN" sz="1800" dirty="0">
                <a:ea typeface="宋体" panose="02010600030101010101" pitchFamily="2" charset="-122"/>
                <a:sym typeface="+mn-ea"/>
              </a:rPr>
              <a:t>).fit(</a:t>
            </a:r>
            <a:r>
              <a:rPr lang="en-US" altLang="zh-CN" sz="1800" dirty="0" err="1">
                <a:ea typeface="宋体" panose="02010600030101010101" pitchFamily="2" charset="-122"/>
                <a:sym typeface="+mn-ea"/>
              </a:rPr>
              <a:t>train_data</a:t>
            </a:r>
            <a:r>
              <a:rPr lang="en-US" altLang="zh-CN" sz="1800" dirty="0">
                <a:ea typeface="宋体" panose="02010600030101010101" pitchFamily="2" charset="-122"/>
                <a:sym typeface="+mn-ea"/>
              </a:rPr>
              <a:t>, presets='</a:t>
            </a:r>
            <a:r>
              <a:rPr lang="en-US" altLang="zh-CN" sz="1800" dirty="0" err="1">
                <a:ea typeface="宋体" panose="02010600030101010101" pitchFamily="2" charset="-122"/>
                <a:sym typeface="+mn-ea"/>
              </a:rPr>
              <a:t>best_quality</a:t>
            </a:r>
            <a:r>
              <a:rPr lang="en-US" altLang="zh-CN" sz="1800" dirty="0">
                <a:ea typeface="宋体" panose="02010600030101010101" pitchFamily="2" charset="-122"/>
                <a:sym typeface="+mn-ea"/>
              </a:rPr>
              <a:t>')</a:t>
            </a:r>
          </a:p>
          <a:p>
            <a:pPr>
              <a:lnSpc>
                <a:spcPct val="170000"/>
              </a:lnSpc>
            </a:pPr>
            <a:r>
              <a:rPr lang="en-US" altLang="zh-CN" sz="1800" dirty="0" err="1">
                <a:ea typeface="宋体" panose="02010600030101010101" pitchFamily="2" charset="-122"/>
                <a:sym typeface="+mn-ea"/>
              </a:rPr>
              <a:t>time_limit</a:t>
            </a:r>
            <a:r>
              <a:rPr lang="en-US" altLang="zh-CN" sz="1800" dirty="0">
                <a:ea typeface="宋体" panose="02010600030101010101" pitchFamily="2" charset="-122"/>
                <a:sym typeface="+mn-ea"/>
              </a:rPr>
              <a:t> : </a:t>
            </a:r>
            <a:r>
              <a:rPr lang="zh-CN" altLang="en-US" sz="1800" dirty="0">
                <a:ea typeface="宋体" panose="02010600030101010101" pitchFamily="2" charset="-122"/>
                <a:sym typeface="+mn-ea"/>
              </a:rPr>
              <a:t>模型训练的最长等待时间，通常不设置</a:t>
            </a:r>
          </a:p>
          <a:p>
            <a:pPr>
              <a:lnSpc>
                <a:spcPct val="170000"/>
              </a:lnSpc>
            </a:pPr>
            <a:r>
              <a:rPr lang="en-US" altLang="zh-CN" sz="1800" dirty="0" err="1">
                <a:ea typeface="宋体" panose="02010600030101010101" pitchFamily="2" charset="-122"/>
                <a:sym typeface="+mn-ea"/>
              </a:rPr>
              <a:t>eval_metric</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评估指标，</a:t>
            </a:r>
            <a:r>
              <a:rPr lang="en-US" altLang="zh-CN" sz="1800" dirty="0">
                <a:ea typeface="宋体" panose="02010600030101010101" pitchFamily="2" charset="-122"/>
                <a:sym typeface="+mn-ea"/>
              </a:rPr>
              <a:t>AUC</a:t>
            </a:r>
            <a:r>
              <a:rPr lang="zh-CN" altLang="en-US" sz="1800" dirty="0">
                <a:ea typeface="宋体" panose="02010600030101010101" pitchFamily="2" charset="-122"/>
                <a:sym typeface="+mn-ea"/>
              </a:rPr>
              <a:t>还是精度等</a:t>
            </a:r>
          </a:p>
          <a:p>
            <a:pPr>
              <a:lnSpc>
                <a:spcPct val="170000"/>
              </a:lnSpc>
            </a:pPr>
            <a:r>
              <a:rPr lang="en-US" altLang="zh-CN" sz="1800" dirty="0">
                <a:ea typeface="宋体" panose="02010600030101010101" pitchFamily="2" charset="-122"/>
                <a:sym typeface="+mn-ea"/>
              </a:rPr>
              <a:t>presets</a:t>
            </a:r>
            <a:r>
              <a:rPr lang="zh-CN" altLang="en-US" sz="1800" dirty="0">
                <a:ea typeface="宋体" panose="02010600030101010101" pitchFamily="2" charset="-122"/>
                <a:sym typeface="+mn-ea"/>
              </a:rPr>
              <a:t>： 默认为</a:t>
            </a:r>
            <a:r>
              <a:rPr lang="en-US" altLang="zh-CN" sz="1800" dirty="0" err="1">
                <a:ea typeface="宋体" panose="02010600030101010101" pitchFamily="2" charset="-122"/>
                <a:sym typeface="+mn-ea"/>
              </a:rPr>
              <a:t>medium_quality_faster_train</a:t>
            </a:r>
            <a:r>
              <a:rPr lang="zh-CN" altLang="en-US" sz="1800" dirty="0">
                <a:ea typeface="宋体" panose="02010600030101010101" pitchFamily="2" charset="-122"/>
                <a:sym typeface="+mn-ea"/>
              </a:rPr>
              <a:t>，损失了精度但是速度比较快，如果设置为</a:t>
            </a:r>
            <a:r>
              <a:rPr lang="en-US" altLang="zh-CN" sz="1800" dirty="0" err="1">
                <a:ea typeface="宋体" panose="02010600030101010101" pitchFamily="2" charset="-122"/>
                <a:sym typeface="+mn-ea"/>
              </a:rPr>
              <a:t>best_quality</a:t>
            </a:r>
            <a:r>
              <a:rPr lang="zh-CN" altLang="en-US" sz="1800" dirty="0">
                <a:ea typeface="宋体" panose="02010600030101010101" pitchFamily="2" charset="-122"/>
                <a:sym typeface="+mn-ea"/>
              </a:rPr>
              <a:t>，会做</a:t>
            </a:r>
            <a:r>
              <a:rPr lang="en-US" altLang="zh-CN" sz="1800" dirty="0">
                <a:ea typeface="宋体" panose="02010600030101010101" pitchFamily="2" charset="-122"/>
                <a:sym typeface="+mn-ea"/>
              </a:rPr>
              <a:t>bagging</a:t>
            </a:r>
            <a:r>
              <a:rPr lang="zh-CN" altLang="en-US" sz="1800" dirty="0">
                <a:ea typeface="宋体" panose="02010600030101010101" pitchFamily="2" charset="-122"/>
                <a:sym typeface="+mn-ea"/>
              </a:rPr>
              <a:t>和</a:t>
            </a:r>
            <a:r>
              <a:rPr lang="en-US" altLang="zh-CN" sz="1800" dirty="0">
                <a:ea typeface="宋体" panose="02010600030101010101" pitchFamily="2" charset="-122"/>
                <a:sym typeface="+mn-ea"/>
              </a:rPr>
              <a:t>stacking</a:t>
            </a:r>
            <a:r>
              <a:rPr lang="zh-CN" altLang="en-US" sz="1800" dirty="0">
                <a:ea typeface="宋体" panose="02010600030101010101" pitchFamily="2" charset="-122"/>
                <a:sym typeface="+mn-ea"/>
              </a:rPr>
              <a:t>以提高性能</a:t>
            </a:r>
            <a:endParaRPr lang="en-US" altLang="zh-CN" sz="1800" dirty="0">
              <a:ea typeface="宋体" panose="02010600030101010101" pitchFamily="2" charset="-122"/>
              <a:sym typeface="+mn-ea"/>
            </a:endParaRPr>
          </a:p>
          <a:p>
            <a:pPr>
              <a:lnSpc>
                <a:spcPct val="170000"/>
              </a:lnSpc>
            </a:pPr>
            <a:endParaRPr lang="zh-CN" altLang="en-US" sz="1800" dirty="0">
              <a:ea typeface="宋体" panose="02010600030101010101" pitchFamily="2" charset="-122"/>
              <a:sym typeface="+mn-ea"/>
            </a:endParaRPr>
          </a:p>
          <a:p>
            <a:pPr marL="0" indent="0">
              <a:lnSpc>
                <a:spcPct val="170000"/>
              </a:lnSpc>
              <a:buNone/>
            </a:pPr>
            <a:endParaRPr lang="zh-CN" altLang="en-US"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352200677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在线模型部署</a:t>
            </a:r>
            <a:endParaRPr lang="zh-CN" altLang="zh-CN" dirty="0"/>
          </a:p>
        </p:txBody>
      </p:sp>
      <p:sp>
        <p:nvSpPr>
          <p:cNvPr id="164" name="Content Placeholder 2"/>
          <p:cNvSpPr txBox="1">
            <a:spLocks noGrp="1"/>
          </p:cNvSpPr>
          <p:nvPr>
            <p:ph type="body" idx="1"/>
          </p:nvPr>
        </p:nvSpPr>
        <p:spPr>
          <a:xfrm>
            <a:off x="601980" y="1266622"/>
            <a:ext cx="5732559" cy="4385434"/>
          </a:xfrm>
          <a:prstGeom prst="rect">
            <a:avLst/>
          </a:prstGeom>
        </p:spPr>
        <p:txBody>
          <a:bodyPr>
            <a:noAutofit/>
          </a:bodyPr>
          <a:lstStyle/>
          <a:p>
            <a:pPr marL="0" lvl="0" indent="0">
              <a:lnSpc>
                <a:spcPct val="150000"/>
              </a:lnSpc>
              <a:buNone/>
            </a:pPr>
            <a:r>
              <a:rPr lang="en-US" altLang="zh-CN" sz="1800" dirty="0"/>
              <a:t>To DO</a:t>
            </a:r>
            <a:r>
              <a:rPr lang="zh-CN" altLang="en-US" sz="1800" dirty="0"/>
              <a:t>：以波士顿房价预测为例，部署一个在线服务</a:t>
            </a:r>
            <a:endParaRPr lang="en-US" altLang="zh-CN" sz="1800" dirty="0"/>
          </a:p>
          <a:p>
            <a:pPr marL="0" lvl="0" indent="0">
              <a:lnSpc>
                <a:spcPct val="150000"/>
              </a:lnSpc>
              <a:buNone/>
            </a:pPr>
            <a:r>
              <a:rPr lang="en-US" altLang="zh-CN" sz="1800" dirty="0"/>
              <a:t>Step1</a:t>
            </a:r>
            <a:r>
              <a:rPr lang="zh-CN" altLang="en-US" sz="1800" dirty="0"/>
              <a:t>，编写房价预测模型</a:t>
            </a:r>
            <a:endParaRPr lang="en-US" altLang="zh-CN" sz="1800" dirty="0"/>
          </a:p>
          <a:p>
            <a:pPr marL="0" lvl="0" indent="0">
              <a:lnSpc>
                <a:spcPct val="150000"/>
              </a:lnSpc>
              <a:buNone/>
            </a:pPr>
            <a:r>
              <a:rPr lang="en-US" altLang="zh-CN" sz="1800" dirty="0"/>
              <a:t>Step2</a:t>
            </a:r>
            <a:r>
              <a:rPr lang="zh-CN" altLang="en-US" sz="1800" dirty="0"/>
              <a:t>，导出模型，使用</a:t>
            </a:r>
            <a:r>
              <a:rPr lang="en-US" altLang="zh-CN" sz="1800" dirty="0" err="1"/>
              <a:t>model.save</a:t>
            </a:r>
            <a:r>
              <a:rPr lang="en-US" altLang="zh-CN" sz="1800" dirty="0"/>
              <a:t>(path="model/</a:t>
            </a:r>
            <a:r>
              <a:rPr lang="en-US" altLang="zh-CN" sz="1800" dirty="0" err="1"/>
              <a:t>uci_housing</a:t>
            </a:r>
            <a:r>
              <a:rPr lang="en-US" altLang="zh-CN" sz="1800" dirty="0"/>
              <a:t>", training=False)</a:t>
            </a:r>
          </a:p>
          <a:p>
            <a:pPr marL="0" lvl="0" indent="0">
              <a:lnSpc>
                <a:spcPct val="150000"/>
              </a:lnSpc>
              <a:buNone/>
            </a:pPr>
            <a:r>
              <a:rPr lang="en-US" altLang="zh-CN" sz="1800" dirty="0"/>
              <a:t>Step3</a:t>
            </a:r>
            <a:r>
              <a:rPr lang="zh-CN" altLang="en-US" sz="1800" dirty="0"/>
              <a:t>，开始部署</a:t>
            </a:r>
            <a:endParaRPr lang="en-US" altLang="zh-CN" sz="1800" dirty="0"/>
          </a:p>
          <a:p>
            <a:pPr marL="0" lvl="0" indent="0">
              <a:lnSpc>
                <a:spcPct val="150000"/>
              </a:lnSpc>
              <a:buNone/>
            </a:pPr>
            <a:r>
              <a:rPr lang="en-US" altLang="zh-CN" sz="1800" dirty="0"/>
              <a:t>1</a:t>
            </a:r>
            <a:r>
              <a:rPr lang="zh-CN" altLang="en-US" sz="1800" dirty="0"/>
              <a:t>）点击部署按钮</a:t>
            </a:r>
            <a:endParaRPr lang="en-US" altLang="zh-CN" sz="1800" dirty="0"/>
          </a:p>
          <a:p>
            <a:pPr marL="0" lvl="0" indent="0">
              <a:lnSpc>
                <a:spcPct val="150000"/>
              </a:lnSpc>
              <a:buNone/>
            </a:pPr>
            <a:endParaRPr lang="en-US" altLang="zh-CN" sz="1800" dirty="0"/>
          </a:p>
          <a:p>
            <a:pPr marL="0" lvl="0" indent="0">
              <a:lnSpc>
                <a:spcPct val="150000"/>
              </a:lnSpc>
              <a:buNone/>
            </a:pPr>
            <a:endParaRPr lang="en-US" altLang="zh-CN" sz="1800" dirty="0"/>
          </a:p>
          <a:p>
            <a:pPr marL="0" lvl="0" indent="0">
              <a:lnSpc>
                <a:spcPct val="150000"/>
              </a:lnSpc>
              <a:buNone/>
            </a:pPr>
            <a:endParaRPr lang="en-US" altLang="zh-CN" sz="1800" dirty="0"/>
          </a:p>
          <a:p>
            <a:pPr marL="0" lvl="0" indent="0">
              <a:lnSpc>
                <a:spcPct val="150000"/>
              </a:lnSpc>
              <a:buNone/>
            </a:pPr>
            <a:r>
              <a:rPr lang="en-US" altLang="zh-CN" sz="1800" dirty="0"/>
              <a:t>2</a:t>
            </a:r>
            <a:r>
              <a:rPr lang="zh-CN" altLang="en-US" sz="1800" dirty="0"/>
              <a:t>）选择保存好的模型</a:t>
            </a:r>
            <a:endParaRPr lang="en-US" altLang="zh-CN" sz="1800" dirty="0"/>
          </a:p>
          <a:p>
            <a:pPr marL="0" lvl="0" indent="0">
              <a:lnSpc>
                <a:spcPct val="150000"/>
              </a:lnSpc>
              <a:buNone/>
            </a:pPr>
            <a:endParaRPr lang="en-US" altLang="zh-CN" sz="1600" dirty="0"/>
          </a:p>
        </p:txBody>
      </p:sp>
      <p:pic>
        <p:nvPicPr>
          <p:cNvPr id="4" name="图片 3">
            <a:extLst>
              <a:ext uri="{FF2B5EF4-FFF2-40B4-BE49-F238E27FC236}">
                <a16:creationId xmlns:a16="http://schemas.microsoft.com/office/drawing/2014/main" id="{83469845-0D62-4D2C-8370-C71A6D92C734}"/>
              </a:ext>
            </a:extLst>
          </p:cNvPr>
          <p:cNvPicPr>
            <a:picLocks noChangeAspect="1"/>
          </p:cNvPicPr>
          <p:nvPr/>
        </p:nvPicPr>
        <p:blipFill>
          <a:blip r:embed="rId3"/>
          <a:stretch>
            <a:fillRect/>
          </a:stretch>
        </p:blipFill>
        <p:spPr>
          <a:xfrm>
            <a:off x="560691" y="4534804"/>
            <a:ext cx="5641557" cy="1280130"/>
          </a:xfrm>
          <a:prstGeom prst="rect">
            <a:avLst/>
          </a:prstGeom>
        </p:spPr>
      </p:pic>
      <p:sp>
        <p:nvSpPr>
          <p:cNvPr id="11" name="Content Placeholder 2">
            <a:extLst>
              <a:ext uri="{FF2B5EF4-FFF2-40B4-BE49-F238E27FC236}">
                <a16:creationId xmlns:a16="http://schemas.microsoft.com/office/drawing/2014/main" id="{1E8B49A2-CBAF-43B6-B481-84054670F37F}"/>
              </a:ext>
            </a:extLst>
          </p:cNvPr>
          <p:cNvSpPr txBox="1">
            <a:spLocks/>
          </p:cNvSpPr>
          <p:nvPr/>
        </p:nvSpPr>
        <p:spPr>
          <a:xfrm>
            <a:off x="6243537" y="1236283"/>
            <a:ext cx="5732559"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endParaRPr lang="en-US" altLang="zh-CN" sz="1800" dirty="0"/>
          </a:p>
          <a:p>
            <a:pPr marL="0" indent="0">
              <a:lnSpc>
                <a:spcPct val="150000"/>
              </a:lnSpc>
              <a:buFont typeface="Arial" panose="020B0604020202020204"/>
              <a:buNone/>
            </a:pPr>
            <a:endParaRPr lang="en-US" altLang="zh-CN" sz="1800" dirty="0"/>
          </a:p>
          <a:p>
            <a:pPr marL="0" indent="0">
              <a:lnSpc>
                <a:spcPct val="150000"/>
              </a:lnSpc>
              <a:buFont typeface="Arial" panose="020B0604020202020204"/>
              <a:buNone/>
            </a:pPr>
            <a:endParaRPr lang="en-US" altLang="zh-CN" sz="1800" dirty="0"/>
          </a:p>
          <a:p>
            <a:pPr marL="0" indent="0">
              <a:lnSpc>
                <a:spcPct val="150000"/>
              </a:lnSpc>
              <a:buFont typeface="Arial" panose="020B0604020202020204"/>
              <a:buNone/>
            </a:pPr>
            <a:endParaRPr lang="en-US" altLang="zh-CN" sz="1800" dirty="0"/>
          </a:p>
          <a:p>
            <a:pPr marL="0" indent="0">
              <a:lnSpc>
                <a:spcPct val="150000"/>
              </a:lnSpc>
              <a:buFont typeface="Arial" panose="020B0604020202020204"/>
              <a:buNone/>
            </a:pPr>
            <a:r>
              <a:rPr lang="en-US" altLang="zh-CN" sz="1800" dirty="0"/>
              <a:t>3</a:t>
            </a:r>
            <a:r>
              <a:rPr lang="zh-CN" altLang="en-US" sz="1800" dirty="0"/>
              <a:t>）填写输入输出格式</a:t>
            </a:r>
            <a:endParaRPr lang="en-US" altLang="zh-CN" sz="1800" dirty="0"/>
          </a:p>
          <a:p>
            <a:pPr marL="0" indent="0">
              <a:lnSpc>
                <a:spcPct val="150000"/>
              </a:lnSpc>
              <a:buFont typeface="Arial" panose="020B0604020202020204"/>
              <a:buNone/>
            </a:pPr>
            <a:endParaRPr lang="en-US" altLang="zh-CN" sz="1800" dirty="0"/>
          </a:p>
          <a:p>
            <a:pPr marL="0" indent="0">
              <a:lnSpc>
                <a:spcPct val="150000"/>
              </a:lnSpc>
              <a:buFont typeface="Arial" panose="020B0604020202020204"/>
              <a:buNone/>
            </a:pPr>
            <a:endParaRPr lang="en-US" altLang="zh-CN" sz="1600" dirty="0"/>
          </a:p>
        </p:txBody>
      </p:sp>
      <p:pic>
        <p:nvPicPr>
          <p:cNvPr id="9" name="图片 8">
            <a:extLst>
              <a:ext uri="{FF2B5EF4-FFF2-40B4-BE49-F238E27FC236}">
                <a16:creationId xmlns:a16="http://schemas.microsoft.com/office/drawing/2014/main" id="{6012ECDD-01C1-453C-9FEB-297CB2767B88}"/>
              </a:ext>
            </a:extLst>
          </p:cNvPr>
          <p:cNvPicPr>
            <a:picLocks noChangeAspect="1"/>
          </p:cNvPicPr>
          <p:nvPr/>
        </p:nvPicPr>
        <p:blipFill>
          <a:blip r:embed="rId4"/>
          <a:stretch>
            <a:fillRect/>
          </a:stretch>
        </p:blipFill>
        <p:spPr>
          <a:xfrm>
            <a:off x="6133747" y="1149852"/>
            <a:ext cx="2983590" cy="2134415"/>
          </a:xfrm>
          <a:prstGeom prst="rect">
            <a:avLst/>
          </a:prstGeom>
        </p:spPr>
      </p:pic>
      <p:pic>
        <p:nvPicPr>
          <p:cNvPr id="13" name="图片 12">
            <a:extLst>
              <a:ext uri="{FF2B5EF4-FFF2-40B4-BE49-F238E27FC236}">
                <a16:creationId xmlns:a16="http://schemas.microsoft.com/office/drawing/2014/main" id="{96981803-55D0-4F69-A1C0-9326D33CC774}"/>
              </a:ext>
            </a:extLst>
          </p:cNvPr>
          <p:cNvPicPr>
            <a:picLocks noChangeAspect="1"/>
          </p:cNvPicPr>
          <p:nvPr/>
        </p:nvPicPr>
        <p:blipFill>
          <a:blip r:embed="rId5"/>
          <a:stretch>
            <a:fillRect/>
          </a:stretch>
        </p:blipFill>
        <p:spPr>
          <a:xfrm>
            <a:off x="6326114" y="3949818"/>
            <a:ext cx="5333871" cy="1391643"/>
          </a:xfrm>
          <a:prstGeom prst="rect">
            <a:avLst/>
          </a:prstGeom>
        </p:spPr>
      </p:pic>
      <p:pic>
        <p:nvPicPr>
          <p:cNvPr id="15" name="图片 14">
            <a:extLst>
              <a:ext uri="{FF2B5EF4-FFF2-40B4-BE49-F238E27FC236}">
                <a16:creationId xmlns:a16="http://schemas.microsoft.com/office/drawing/2014/main" id="{BF5FA933-A833-4F6C-A07B-95243959EFD3}"/>
              </a:ext>
            </a:extLst>
          </p:cNvPr>
          <p:cNvPicPr>
            <a:picLocks noChangeAspect="1"/>
          </p:cNvPicPr>
          <p:nvPr/>
        </p:nvPicPr>
        <p:blipFill>
          <a:blip r:embed="rId6"/>
          <a:stretch>
            <a:fillRect/>
          </a:stretch>
        </p:blipFill>
        <p:spPr>
          <a:xfrm>
            <a:off x="6337440" y="5436188"/>
            <a:ext cx="5333871" cy="1273692"/>
          </a:xfrm>
          <a:prstGeom prst="rect">
            <a:avLst/>
          </a:prstGeom>
        </p:spPr>
      </p:pic>
    </p:spTree>
    <p:extLst>
      <p:ext uri="{BB962C8B-B14F-4D97-AF65-F5344CB8AC3E}">
        <p14:creationId xmlns:p14="http://schemas.microsoft.com/office/powerpoint/2010/main" val="387951375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t>Thinking &amp; Action</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4927220" cy="4940935"/>
          </a:xfrm>
        </p:spPr>
        <p:txBody>
          <a:bodyPr>
            <a:noAutofit/>
          </a:bodyPr>
          <a:lstStyle/>
          <a:p>
            <a:pPr marL="0" indent="0">
              <a:lnSpc>
                <a:spcPct val="170000"/>
              </a:lnSpc>
              <a:buNone/>
            </a:pPr>
            <a:r>
              <a:rPr lang="en-US" altLang="zh-CN" sz="1800" dirty="0">
                <a:ea typeface="宋体" panose="02010600030101010101" pitchFamily="2" charset="-122"/>
                <a:sym typeface="+mn-ea"/>
              </a:rPr>
              <a:t>Action1</a:t>
            </a:r>
            <a:r>
              <a:rPr lang="zh-CN" altLang="en-US" sz="1800" dirty="0">
                <a:ea typeface="宋体" panose="02010600030101010101" pitchFamily="2" charset="-122"/>
                <a:sym typeface="+mn-ea"/>
              </a:rPr>
              <a:t>：银行客户定期存款预测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https://www.kaggle.com/c/bankdirectmarketing</a:t>
            </a:r>
          </a:p>
          <a:p>
            <a:pPr marL="0" indent="0">
              <a:lnSpc>
                <a:spcPct val="170000"/>
              </a:lnSpc>
              <a:buNone/>
            </a:pPr>
            <a:r>
              <a:rPr lang="zh-CN" altLang="en-US" sz="1800" dirty="0">
                <a:ea typeface="宋体" panose="02010600030101010101" pitchFamily="2" charset="-122"/>
                <a:sym typeface="+mn-ea"/>
              </a:rPr>
              <a:t>葡萄牙银行，开展营销活动吸引更多人认购定期存款，通过营销活动沉淀的数据，想要预测未来这些人是否会进行认购，方便进行精准营销</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训练集：</a:t>
            </a:r>
            <a:r>
              <a:rPr lang="en-US" altLang="zh-CN" sz="1800" dirty="0">
                <a:ea typeface="宋体" panose="02010600030101010101" pitchFamily="2" charset="-122"/>
                <a:sym typeface="+mn-ea"/>
              </a:rPr>
              <a:t>train.csv 4459</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测试集：</a:t>
            </a:r>
            <a:r>
              <a:rPr lang="en-US" altLang="zh-CN" sz="1800" dirty="0">
                <a:ea typeface="宋体" panose="02010600030101010101" pitchFamily="2" charset="-122"/>
                <a:sym typeface="+mn-ea"/>
              </a:rPr>
              <a:t>test.csv 49342</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p:txBody>
      </p:sp>
      <p:sp>
        <p:nvSpPr>
          <p:cNvPr id="5" name="文本占位符 3">
            <a:extLst>
              <a:ext uri="{FF2B5EF4-FFF2-40B4-BE49-F238E27FC236}">
                <a16:creationId xmlns:a16="http://schemas.microsoft.com/office/drawing/2014/main" id="{02F61775-64CE-4A29-B6B3-2A3C06D0D14B}"/>
              </a:ext>
            </a:extLst>
          </p:cNvPr>
          <p:cNvSpPr txBox="1">
            <a:spLocks/>
          </p:cNvSpPr>
          <p:nvPr/>
        </p:nvSpPr>
        <p:spPr>
          <a:xfrm>
            <a:off x="10892117" y="1425127"/>
            <a:ext cx="1377578"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zh-CN" altLang="en-US" sz="1600" dirty="0">
                <a:ea typeface="宋体" panose="02010600030101010101" pitchFamily="2" charset="-122"/>
                <a:sym typeface="+mn-ea"/>
              </a:rPr>
              <a:t>客户基本信息</a:t>
            </a:r>
            <a:endParaRPr lang="en-US" altLang="zh-CN" sz="1600" dirty="0">
              <a:ea typeface="宋体" panose="02010600030101010101" pitchFamily="2" charset="-122"/>
              <a:sym typeface="+mn-ea"/>
            </a:endParaRPr>
          </a:p>
        </p:txBody>
      </p:sp>
      <p:graphicFrame>
        <p:nvGraphicFramePr>
          <p:cNvPr id="2" name="表格 1">
            <a:extLst>
              <a:ext uri="{FF2B5EF4-FFF2-40B4-BE49-F238E27FC236}">
                <a16:creationId xmlns:a16="http://schemas.microsoft.com/office/drawing/2014/main" id="{F1CCF575-6A3C-4A32-BEDE-62C363924DF8}"/>
              </a:ext>
            </a:extLst>
          </p:cNvPr>
          <p:cNvGraphicFramePr>
            <a:graphicFrameLocks noGrp="1"/>
          </p:cNvGraphicFramePr>
          <p:nvPr/>
        </p:nvGraphicFramePr>
        <p:xfrm>
          <a:off x="5478560" y="1276889"/>
          <a:ext cx="5398622" cy="5297995"/>
        </p:xfrm>
        <a:graphic>
          <a:graphicData uri="http://schemas.openxmlformats.org/drawingml/2006/table">
            <a:tbl>
              <a:tblPr>
                <a:tableStyleId>{5940675A-B579-460E-94D1-54222C63F5DA}</a:tableStyleId>
              </a:tblPr>
              <a:tblGrid>
                <a:gridCol w="1238998">
                  <a:extLst>
                    <a:ext uri="{9D8B030D-6E8A-4147-A177-3AD203B41FA5}">
                      <a16:colId xmlns:a16="http://schemas.microsoft.com/office/drawing/2014/main" val="67318140"/>
                    </a:ext>
                  </a:extLst>
                </a:gridCol>
                <a:gridCol w="4159624">
                  <a:extLst>
                    <a:ext uri="{9D8B030D-6E8A-4147-A177-3AD203B41FA5}">
                      <a16:colId xmlns:a16="http://schemas.microsoft.com/office/drawing/2014/main" val="3496600605"/>
                    </a:ext>
                  </a:extLst>
                </a:gridCol>
              </a:tblGrid>
              <a:tr h="267609">
                <a:tc>
                  <a:txBody>
                    <a:bodyPr/>
                    <a:lstStyle/>
                    <a:p>
                      <a:pPr algn="l" fontAlgn="b"/>
                      <a:r>
                        <a:rPr lang="zh-CN" altLang="en-US" sz="1400" u="none" strike="noStrike" dirty="0">
                          <a:effectLst/>
                        </a:rPr>
                        <a:t>字段</a:t>
                      </a:r>
                      <a:endParaRPr lang="en-US" altLang="zh-CN" sz="1400" u="none" strike="noStrike" dirty="0">
                        <a:effectLst/>
                      </a:endParaRPr>
                    </a:p>
                  </a:txBody>
                  <a:tcPr marL="1727" marR="1727" marT="1727" marB="0" anchor="b"/>
                </a:tc>
                <a:tc>
                  <a:txBody>
                    <a:bodyPr/>
                    <a:lstStyle/>
                    <a:p>
                      <a:pPr algn="l" fontAlgn="b"/>
                      <a:r>
                        <a:rPr lang="zh-CN" altLang="en-US" sz="1400" u="none" strike="noStrike">
                          <a:effectLst/>
                        </a:rPr>
                        <a:t>说明</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468683520"/>
                  </a:ext>
                </a:extLst>
              </a:tr>
              <a:tr h="267609">
                <a:tc>
                  <a:txBody>
                    <a:bodyPr/>
                    <a:lstStyle/>
                    <a:p>
                      <a:pPr algn="l" fontAlgn="b"/>
                      <a:r>
                        <a:rPr lang="en-US" sz="1400" u="none" strike="noStrike">
                          <a:effectLst/>
                        </a:rPr>
                        <a:t>age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年龄</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01910122"/>
                  </a:ext>
                </a:extLst>
              </a:tr>
              <a:tr h="298571">
                <a:tc>
                  <a:txBody>
                    <a:bodyPr/>
                    <a:lstStyle/>
                    <a:p>
                      <a:pPr algn="l" fontAlgn="b"/>
                      <a:r>
                        <a:rPr lang="en-US" sz="1400" u="none" strike="noStrike">
                          <a:effectLst/>
                        </a:rPr>
                        <a:t>job</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职业：</a:t>
                      </a:r>
                      <a:r>
                        <a:rPr lang="en-US" sz="1400" u="none" strike="noStrike" dirty="0">
                          <a:effectLst/>
                        </a:rPr>
                        <a:t>admin, unknown, unemployed, management…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167603671"/>
                  </a:ext>
                </a:extLst>
              </a:tr>
              <a:tr h="267609">
                <a:tc>
                  <a:txBody>
                    <a:bodyPr/>
                    <a:lstStyle/>
                    <a:p>
                      <a:pPr algn="l" fontAlgn="b"/>
                      <a:r>
                        <a:rPr lang="en-US" sz="1400" u="none" strike="noStrike">
                          <a:effectLst/>
                        </a:rPr>
                        <a:t>marital</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婚姻：</a:t>
                      </a:r>
                      <a:r>
                        <a:rPr lang="en-US" sz="1400" u="none" strike="noStrike">
                          <a:effectLst/>
                        </a:rPr>
                        <a:t>married, divorced, single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16031445"/>
                  </a:ext>
                </a:extLst>
              </a:tr>
              <a:tr h="267609">
                <a:tc>
                  <a:txBody>
                    <a:bodyPr/>
                    <a:lstStyle/>
                    <a:p>
                      <a:pPr algn="l" fontAlgn="b"/>
                      <a:r>
                        <a:rPr lang="en-US" sz="1400" u="none" strike="noStrike">
                          <a:effectLst/>
                        </a:rPr>
                        <a:t>default</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信用卡是否有违约</a:t>
                      </a:r>
                      <a:r>
                        <a:rPr lang="en-US" altLang="zh-CN" sz="1400" u="none" strike="noStrike">
                          <a:effectLst/>
                        </a:rPr>
                        <a:t>: </a:t>
                      </a:r>
                      <a:r>
                        <a:rPr lang="en-US" sz="1400" u="none" strike="noStrike">
                          <a:effectLst/>
                        </a:rPr>
                        <a:t>yes or no</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989109536"/>
                  </a:ext>
                </a:extLst>
              </a:tr>
              <a:tr h="267609">
                <a:tc>
                  <a:txBody>
                    <a:bodyPr/>
                    <a:lstStyle/>
                    <a:p>
                      <a:pPr algn="l" fontAlgn="b"/>
                      <a:r>
                        <a:rPr lang="en-US" sz="1400" u="none" strike="noStrike">
                          <a:effectLst/>
                        </a:rPr>
                        <a:t>housing</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是否有房贷</a:t>
                      </a:r>
                      <a:r>
                        <a:rPr lang="en-US" altLang="zh-CN" sz="1400" u="none" strike="noStrike">
                          <a:effectLst/>
                        </a:rPr>
                        <a:t>: </a:t>
                      </a:r>
                      <a:r>
                        <a:rPr lang="en-US" sz="1400" u="none" strike="noStrike">
                          <a:effectLst/>
                        </a:rPr>
                        <a:t>yes or no</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414579661"/>
                  </a:ext>
                </a:extLst>
              </a:tr>
              <a:tr h="298571">
                <a:tc>
                  <a:txBody>
                    <a:bodyPr/>
                    <a:lstStyle/>
                    <a:p>
                      <a:pPr algn="l" fontAlgn="b"/>
                      <a:r>
                        <a:rPr lang="en-US" sz="1400" u="none" strike="noStrike">
                          <a:effectLst/>
                        </a:rPr>
                        <a:t>contact</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联系方式：</a:t>
                      </a:r>
                      <a:r>
                        <a:rPr lang="en-US" sz="1400" u="none" strike="noStrike">
                          <a:effectLst/>
                        </a:rPr>
                        <a:t>unknown, telephone, cellular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318391914"/>
                  </a:ext>
                </a:extLst>
              </a:tr>
              <a:tr h="295261">
                <a:tc>
                  <a:txBody>
                    <a:bodyPr/>
                    <a:lstStyle/>
                    <a:p>
                      <a:pPr algn="l" fontAlgn="b"/>
                      <a:r>
                        <a:rPr lang="en-US" sz="1400" u="none" strike="noStrike">
                          <a:effectLst/>
                        </a:rPr>
                        <a:t>month</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上一次联系的月份：</a:t>
                      </a:r>
                      <a:r>
                        <a:rPr lang="en-US" sz="1400" u="none" strike="noStrike" dirty="0" err="1">
                          <a:effectLst/>
                        </a:rPr>
                        <a:t>jan</a:t>
                      </a:r>
                      <a:r>
                        <a:rPr lang="en-US" sz="1400" u="none" strike="noStrike" dirty="0">
                          <a:effectLst/>
                        </a:rPr>
                        <a:t>, </a:t>
                      </a:r>
                      <a:r>
                        <a:rPr lang="en-US" sz="1400" u="none" strike="noStrike" dirty="0" err="1">
                          <a:effectLst/>
                        </a:rPr>
                        <a:t>feb</a:t>
                      </a:r>
                      <a:r>
                        <a:rPr lang="en-US" sz="1400" u="none" strike="noStrike" dirty="0">
                          <a:effectLst/>
                        </a:rPr>
                        <a:t>, mar,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426055908"/>
                  </a:ext>
                </a:extLst>
              </a:tr>
              <a:tr h="298571">
                <a:tc>
                  <a:txBody>
                    <a:bodyPr/>
                    <a:lstStyle/>
                    <a:p>
                      <a:pPr algn="l" fontAlgn="b"/>
                      <a:r>
                        <a:rPr lang="en-US" sz="1400" u="none" strike="noStrike">
                          <a:effectLst/>
                        </a:rPr>
                        <a:t>day_of_week</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上一次联系的星期几：</a:t>
                      </a:r>
                      <a:r>
                        <a:rPr lang="en-US" sz="1400" u="none" strike="noStrike" dirty="0" err="1">
                          <a:effectLst/>
                        </a:rPr>
                        <a:t>mon</a:t>
                      </a:r>
                      <a:r>
                        <a:rPr lang="en-US" sz="1400" u="none" strike="noStrike" dirty="0">
                          <a:effectLst/>
                        </a:rPr>
                        <a:t>, </a:t>
                      </a:r>
                      <a:r>
                        <a:rPr lang="en-US" sz="1400" u="none" strike="noStrike" dirty="0" err="1">
                          <a:effectLst/>
                        </a:rPr>
                        <a:t>tue</a:t>
                      </a:r>
                      <a:r>
                        <a:rPr lang="en-US" sz="1400" u="none" strike="noStrike" dirty="0">
                          <a:effectLst/>
                        </a:rPr>
                        <a:t>, wed, </a:t>
                      </a:r>
                      <a:r>
                        <a:rPr lang="en-US" sz="1400" u="none" strike="noStrike" dirty="0" err="1">
                          <a:effectLst/>
                        </a:rPr>
                        <a:t>thu</a:t>
                      </a:r>
                      <a:r>
                        <a:rPr lang="en-US" sz="1400" u="none" strike="noStrike" dirty="0">
                          <a:effectLst/>
                        </a:rPr>
                        <a:t>, </a:t>
                      </a:r>
                      <a:r>
                        <a:rPr lang="en-US" sz="1400" u="none" strike="noStrike" dirty="0" err="1">
                          <a:effectLst/>
                        </a:rPr>
                        <a:t>fri</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688947901"/>
                  </a:ext>
                </a:extLst>
              </a:tr>
              <a:tr h="267609">
                <a:tc>
                  <a:txBody>
                    <a:bodyPr/>
                    <a:lstStyle/>
                    <a:p>
                      <a:pPr algn="l" fontAlgn="b"/>
                      <a:r>
                        <a:rPr lang="en-US" sz="1400" u="none" strike="noStrike">
                          <a:effectLst/>
                        </a:rPr>
                        <a:t>duration</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上一次联系的时长（秒）</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798797493"/>
                  </a:ext>
                </a:extLst>
              </a:tr>
              <a:tr h="267609">
                <a:tc>
                  <a:txBody>
                    <a:bodyPr/>
                    <a:lstStyle/>
                    <a:p>
                      <a:pPr algn="l" fontAlgn="b"/>
                      <a:r>
                        <a:rPr lang="en-US" sz="1400" u="none" strike="noStrike">
                          <a:effectLst/>
                        </a:rPr>
                        <a:t>campaign</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活动期间联系客户的次数</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801117048"/>
                  </a:ext>
                </a:extLst>
              </a:tr>
              <a:tr h="267609">
                <a:tc>
                  <a:txBody>
                    <a:bodyPr/>
                    <a:lstStyle/>
                    <a:p>
                      <a:pPr algn="l" fontAlgn="b"/>
                      <a:r>
                        <a:rPr lang="en-US" sz="1400" u="none" strike="noStrike">
                          <a:effectLst/>
                        </a:rPr>
                        <a:t>pdays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上一次与客户联系后的间隔天数</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767760885"/>
                  </a:ext>
                </a:extLst>
              </a:tr>
              <a:tr h="298571">
                <a:tc>
                  <a:txBody>
                    <a:bodyPr/>
                    <a:lstStyle/>
                    <a:p>
                      <a:pPr algn="l" fontAlgn="b"/>
                      <a:r>
                        <a:rPr lang="en-US" sz="1400" u="none" strike="noStrike">
                          <a:effectLst/>
                        </a:rPr>
                        <a:t>previous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在本次营销活动前，与客户联系的次数</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908102953"/>
                  </a:ext>
                </a:extLst>
              </a:tr>
              <a:tr h="298571">
                <a:tc>
                  <a:txBody>
                    <a:bodyPr/>
                    <a:lstStyle/>
                    <a:p>
                      <a:pPr algn="l" fontAlgn="b"/>
                      <a:r>
                        <a:rPr lang="en-US" sz="1400" u="none" strike="noStrike" dirty="0" err="1">
                          <a:effectLst/>
                        </a:rPr>
                        <a:t>poutcome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之前营销活动的结果：</a:t>
                      </a:r>
                      <a:r>
                        <a:rPr lang="en-US" sz="1400" u="none" strike="noStrike">
                          <a:effectLst/>
                        </a:rPr>
                        <a:t>unknown, other, failure, success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4244150911"/>
                  </a:ext>
                </a:extLst>
              </a:tr>
              <a:tr h="267609">
                <a:tc>
                  <a:txBody>
                    <a:bodyPr/>
                    <a:lstStyle/>
                    <a:p>
                      <a:pPr algn="l" fontAlgn="b"/>
                      <a:r>
                        <a:rPr lang="en-US" sz="1400" u="none" strike="noStrike">
                          <a:effectLst/>
                        </a:rPr>
                        <a:t>emp.var.rate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就业变动率（季度指标）</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4176666441"/>
                  </a:ext>
                </a:extLst>
              </a:tr>
              <a:tr h="267609">
                <a:tc>
                  <a:txBody>
                    <a:bodyPr/>
                    <a:lstStyle/>
                    <a:p>
                      <a:pPr algn="l" fontAlgn="b"/>
                      <a:r>
                        <a:rPr lang="en-US" sz="1400" u="none" strike="noStrike">
                          <a:effectLst/>
                        </a:rPr>
                        <a:t>cons.price.idx</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消费者信心指数（月度指标）</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298320684"/>
                  </a:ext>
                </a:extLst>
              </a:tr>
              <a:tr h="298571">
                <a:tc>
                  <a:txBody>
                    <a:bodyPr/>
                    <a:lstStyle/>
                    <a:p>
                      <a:pPr algn="l" fontAlgn="b"/>
                      <a:r>
                        <a:rPr lang="en-US" sz="1400" u="none" strike="noStrike">
                          <a:effectLst/>
                        </a:rPr>
                        <a:t>euribor3m</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a:effectLst/>
                        </a:rPr>
                        <a:t>欧洲银行同业拆借率 </a:t>
                      </a:r>
                      <a:r>
                        <a:rPr lang="en-US" altLang="zh-CN" sz="1400" u="none" strike="noStrike">
                          <a:effectLst/>
                        </a:rPr>
                        <a:t>3</a:t>
                      </a:r>
                      <a:r>
                        <a:rPr lang="zh-CN" altLang="en-US" sz="1400" u="none" strike="noStrike">
                          <a:effectLst/>
                        </a:rPr>
                        <a:t>个月利率（每日指标）</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2588945074"/>
                  </a:ext>
                </a:extLst>
              </a:tr>
              <a:tr h="267609">
                <a:tc>
                  <a:txBody>
                    <a:bodyPr/>
                    <a:lstStyle/>
                    <a:p>
                      <a:pPr algn="l" fontAlgn="b"/>
                      <a:r>
                        <a:rPr lang="en-US" sz="1400" u="none" strike="noStrike">
                          <a:effectLst/>
                        </a:rPr>
                        <a:t>nr.employed</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雇员人数（季度指标）</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3692545208"/>
                  </a:ext>
                </a:extLst>
              </a:tr>
              <a:tr h="267609">
                <a:tc>
                  <a:txBody>
                    <a:bodyPr/>
                    <a:lstStyle/>
                    <a:p>
                      <a:pPr algn="l" fontAlgn="b"/>
                      <a:r>
                        <a:rPr lang="en-US" sz="1400" u="none" strike="noStrike" dirty="0">
                          <a:effectLst/>
                        </a:rPr>
                        <a:t>subscribe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tc>
                  <a:txBody>
                    <a:bodyPr/>
                    <a:lstStyle/>
                    <a:p>
                      <a:pPr algn="l" fontAlgn="b"/>
                      <a:r>
                        <a:rPr lang="zh-CN" altLang="en-US" sz="1400" u="none" strike="noStrike" dirty="0">
                          <a:effectLst/>
                        </a:rPr>
                        <a:t>客户是否进行存款：</a:t>
                      </a:r>
                      <a:r>
                        <a:rPr lang="en-US" altLang="zh-CN" sz="1400" u="none" strike="noStrike" dirty="0">
                          <a:effectLst/>
                        </a:rPr>
                        <a:t>1 </a:t>
                      </a:r>
                      <a:r>
                        <a:rPr lang="zh-CN" altLang="en-US" sz="1400" u="none" strike="noStrike" dirty="0">
                          <a:effectLst/>
                        </a:rPr>
                        <a:t>或 </a:t>
                      </a:r>
                      <a:r>
                        <a:rPr lang="en-US" altLang="zh-CN" sz="1400" u="none" strike="noStrike" dirty="0">
                          <a:effectLst/>
                        </a:rPr>
                        <a:t>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1727" marR="1727" marT="1727" marB="0" anchor="b"/>
                </a:tc>
                <a:extLst>
                  <a:ext uri="{0D108BD9-81ED-4DB2-BD59-A6C34878D82A}">
                    <a16:rowId xmlns:a16="http://schemas.microsoft.com/office/drawing/2014/main" val="189860687"/>
                  </a:ext>
                </a:extLst>
              </a:tr>
            </a:tbl>
          </a:graphicData>
        </a:graphic>
      </p:graphicFrame>
      <p:sp>
        <p:nvSpPr>
          <p:cNvPr id="7" name="文本占位符 3">
            <a:extLst>
              <a:ext uri="{FF2B5EF4-FFF2-40B4-BE49-F238E27FC236}">
                <a16:creationId xmlns:a16="http://schemas.microsoft.com/office/drawing/2014/main" id="{A8B331E6-1821-4FEF-BF2D-D2F2E04F068B}"/>
              </a:ext>
            </a:extLst>
          </p:cNvPr>
          <p:cNvSpPr txBox="1">
            <a:spLocks/>
          </p:cNvSpPr>
          <p:nvPr/>
        </p:nvSpPr>
        <p:spPr>
          <a:xfrm>
            <a:off x="10853276" y="2772821"/>
            <a:ext cx="1377578"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zh-CN" altLang="en-US" sz="1600" dirty="0">
                <a:ea typeface="宋体" panose="02010600030101010101" pitchFamily="2" charset="-122"/>
                <a:sym typeface="+mn-ea"/>
              </a:rPr>
              <a:t>本次活动的联系情况</a:t>
            </a:r>
            <a:endParaRPr lang="en-US" altLang="zh-CN" sz="1600" dirty="0">
              <a:ea typeface="宋体" panose="02010600030101010101" pitchFamily="2" charset="-122"/>
              <a:sym typeface="+mn-ea"/>
            </a:endParaRPr>
          </a:p>
        </p:txBody>
      </p:sp>
      <p:sp>
        <p:nvSpPr>
          <p:cNvPr id="8" name="文本占位符 3">
            <a:extLst>
              <a:ext uri="{FF2B5EF4-FFF2-40B4-BE49-F238E27FC236}">
                <a16:creationId xmlns:a16="http://schemas.microsoft.com/office/drawing/2014/main" id="{4D7EB000-AD76-4CFA-821E-A600C27B89C6}"/>
              </a:ext>
            </a:extLst>
          </p:cNvPr>
          <p:cNvSpPr txBox="1">
            <a:spLocks/>
          </p:cNvSpPr>
          <p:nvPr/>
        </p:nvSpPr>
        <p:spPr>
          <a:xfrm>
            <a:off x="10853276" y="4807809"/>
            <a:ext cx="1377578"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zh-CN" altLang="en-US" sz="1600" dirty="0">
                <a:ea typeface="宋体" panose="02010600030101010101" pitchFamily="2" charset="-122"/>
                <a:sym typeface="+mn-ea"/>
              </a:rPr>
              <a:t>市场经济特征</a:t>
            </a:r>
            <a:endParaRPr lang="en-US" altLang="zh-CN" sz="1600" dirty="0">
              <a:ea typeface="宋体" panose="02010600030101010101" pitchFamily="2" charset="-122"/>
              <a:sym typeface="+mn-ea"/>
            </a:endParaRPr>
          </a:p>
        </p:txBody>
      </p:sp>
      <p:sp>
        <p:nvSpPr>
          <p:cNvPr id="9" name="文本占位符 3">
            <a:extLst>
              <a:ext uri="{FF2B5EF4-FFF2-40B4-BE49-F238E27FC236}">
                <a16:creationId xmlns:a16="http://schemas.microsoft.com/office/drawing/2014/main" id="{4897E164-74BC-48A0-9315-9C8F70F5AFCA}"/>
              </a:ext>
            </a:extLst>
          </p:cNvPr>
          <p:cNvSpPr txBox="1">
            <a:spLocks/>
          </p:cNvSpPr>
          <p:nvPr/>
        </p:nvSpPr>
        <p:spPr>
          <a:xfrm>
            <a:off x="10853276" y="6154384"/>
            <a:ext cx="1377578"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zh-CN" altLang="en-US" sz="1600" dirty="0">
                <a:ea typeface="宋体" panose="02010600030101010101" pitchFamily="2" charset="-122"/>
                <a:sym typeface="+mn-ea"/>
              </a:rPr>
              <a:t>预测结果</a:t>
            </a:r>
            <a:endParaRPr lang="en-US" altLang="zh-CN"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21557394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t>Thinking &amp; Action</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6100472" cy="4940935"/>
          </a:xfrm>
        </p:spPr>
        <p:txBody>
          <a:bodyPr>
            <a:noAutofit/>
          </a:bodyPr>
          <a:lstStyle/>
          <a:p>
            <a:pPr marL="0" indent="0">
              <a:lnSpc>
                <a:spcPct val="170000"/>
              </a:lnSpc>
              <a:buNone/>
            </a:pPr>
            <a:r>
              <a:rPr lang="zh-CN" altLang="en-US" sz="1800" dirty="0">
                <a:ea typeface="宋体" panose="02010600030101010101" pitchFamily="2" charset="-122"/>
                <a:sym typeface="+mn-ea"/>
              </a:rPr>
              <a:t>评测指标：</a:t>
            </a:r>
            <a:r>
              <a:rPr lang="en-US" altLang="zh-CN" sz="1800" dirty="0">
                <a:ea typeface="宋体" panose="02010600030101010101" pitchFamily="2" charset="-122"/>
                <a:sym typeface="+mn-ea"/>
              </a:rPr>
              <a:t> F1</a:t>
            </a:r>
            <a:r>
              <a:rPr lang="zh-CN" altLang="en-US" sz="1800" dirty="0">
                <a:ea typeface="宋体" panose="02010600030101010101" pitchFamily="2" charset="-122"/>
                <a:sym typeface="+mn-ea"/>
              </a:rPr>
              <a:t>值</a:t>
            </a: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采用</a:t>
            </a:r>
            <a:r>
              <a:rPr lang="en-US" altLang="zh-CN" sz="1800" dirty="0">
                <a:ea typeface="宋体" panose="02010600030101010101" pitchFamily="2" charset="-122"/>
                <a:sym typeface="+mn-ea"/>
              </a:rPr>
              <a:t>F1</a:t>
            </a:r>
            <a:r>
              <a:rPr lang="zh-CN" altLang="en-US" sz="1800" dirty="0">
                <a:ea typeface="宋体" panose="02010600030101010101" pitchFamily="2" charset="-122"/>
                <a:sym typeface="+mn-ea"/>
              </a:rPr>
              <a:t>值，可以很好的平衡精确率和召回率</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精确率 </a:t>
            </a:r>
            <a:r>
              <a:rPr lang="en-US" altLang="zh-CN" sz="1800" dirty="0">
                <a:ea typeface="宋体" panose="02010600030101010101" pitchFamily="2" charset="-122"/>
                <a:sym typeface="+mn-ea"/>
              </a:rPr>
              <a:t>Precision</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True Positive</a:t>
            </a:r>
            <a:r>
              <a:rPr lang="zh-CN" altLang="en-US" sz="1800" dirty="0">
                <a:ea typeface="宋体" panose="02010600030101010101" pitchFamily="2" charset="-122"/>
                <a:sym typeface="+mn-ea"/>
              </a:rPr>
              <a:t>在</a:t>
            </a:r>
            <a:r>
              <a:rPr lang="en-US" altLang="zh-CN" sz="1800" dirty="0">
                <a:ea typeface="宋体" panose="02010600030101010101" pitchFamily="2" charset="-122"/>
                <a:sym typeface="+mn-ea"/>
              </a:rPr>
              <a:t>all predicted positives</a:t>
            </a:r>
            <a:r>
              <a:rPr lang="zh-CN" altLang="en-US" sz="1800" dirty="0">
                <a:ea typeface="宋体" panose="02010600030101010101" pitchFamily="2" charset="-122"/>
                <a:sym typeface="+mn-ea"/>
              </a:rPr>
              <a:t>的比例召回率 </a:t>
            </a:r>
            <a:r>
              <a:rPr lang="en-US" altLang="zh-CN" sz="1800" dirty="0">
                <a:ea typeface="宋体" panose="02010600030101010101" pitchFamily="2" charset="-122"/>
                <a:sym typeface="+mn-ea"/>
              </a:rPr>
              <a:t>Recall</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True Positive</a:t>
            </a:r>
            <a:r>
              <a:rPr lang="zh-CN" altLang="en-US" sz="1800" dirty="0">
                <a:ea typeface="宋体" panose="02010600030101010101" pitchFamily="2" charset="-122"/>
                <a:sym typeface="+mn-ea"/>
              </a:rPr>
              <a:t>在</a:t>
            </a:r>
            <a:r>
              <a:rPr lang="en-US" altLang="zh-CN" sz="1800" dirty="0">
                <a:ea typeface="宋体" panose="02010600030101010101" pitchFamily="2" charset="-122"/>
                <a:sym typeface="+mn-ea"/>
              </a:rPr>
              <a:t>all actual positives</a:t>
            </a:r>
            <a:r>
              <a:rPr lang="zh-CN" altLang="en-US" sz="1800" dirty="0">
                <a:ea typeface="宋体" panose="02010600030101010101" pitchFamily="2" charset="-122"/>
                <a:sym typeface="+mn-ea"/>
              </a:rPr>
              <a:t>的比例</a:t>
            </a: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a:p>
            <a:pPr marL="0" indent="0">
              <a:lnSpc>
                <a:spcPct val="170000"/>
              </a:lnSpc>
              <a:buNone/>
            </a:pPr>
            <a:endParaRPr lang="en-US" altLang="zh-CN" sz="1800" dirty="0">
              <a:ea typeface="宋体" panose="02010600030101010101" pitchFamily="2" charset="-122"/>
              <a:sym typeface="+mn-ea"/>
            </a:endParaRPr>
          </a:p>
        </p:txBody>
      </p:sp>
      <p:sp>
        <p:nvSpPr>
          <p:cNvPr id="5" name="文本占位符 3">
            <a:extLst>
              <a:ext uri="{FF2B5EF4-FFF2-40B4-BE49-F238E27FC236}">
                <a16:creationId xmlns:a16="http://schemas.microsoft.com/office/drawing/2014/main" id="{02F61775-64CE-4A29-B6B3-2A3C06D0D14B}"/>
              </a:ext>
            </a:extLst>
          </p:cNvPr>
          <p:cNvSpPr txBox="1">
            <a:spLocks/>
          </p:cNvSpPr>
          <p:nvPr/>
        </p:nvSpPr>
        <p:spPr>
          <a:xfrm>
            <a:off x="7156822" y="5882527"/>
            <a:ext cx="3983319"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800" dirty="0">
                <a:ea typeface="宋体" panose="02010600030101010101" pitchFamily="2" charset="-122"/>
                <a:sym typeface="+mn-ea"/>
              </a:rPr>
              <a:t>sample_submission.csv</a:t>
            </a:r>
            <a:r>
              <a:rPr lang="zh-CN" altLang="en-US" sz="1800" dirty="0">
                <a:ea typeface="宋体" panose="02010600030101010101" pitchFamily="2" charset="-122"/>
                <a:sym typeface="+mn-ea"/>
              </a:rPr>
              <a:t>，提交预测结果</a:t>
            </a:r>
            <a:endParaRPr lang="en-US" altLang="zh-CN" sz="1800" dirty="0">
              <a:ea typeface="宋体" panose="02010600030101010101" pitchFamily="2" charset="-122"/>
              <a:sym typeface="+mn-ea"/>
            </a:endParaRPr>
          </a:p>
        </p:txBody>
      </p:sp>
      <p:graphicFrame>
        <p:nvGraphicFramePr>
          <p:cNvPr id="2" name="表格 1">
            <a:extLst>
              <a:ext uri="{FF2B5EF4-FFF2-40B4-BE49-F238E27FC236}">
                <a16:creationId xmlns:a16="http://schemas.microsoft.com/office/drawing/2014/main" id="{7A495CDC-C4F7-451A-98DB-0EC4D7625B2C}"/>
              </a:ext>
            </a:extLst>
          </p:cNvPr>
          <p:cNvGraphicFramePr>
            <a:graphicFrameLocks noGrp="1"/>
          </p:cNvGraphicFramePr>
          <p:nvPr/>
        </p:nvGraphicFramePr>
        <p:xfrm>
          <a:off x="7237506" y="1391311"/>
          <a:ext cx="3460376" cy="4358049"/>
        </p:xfrm>
        <a:graphic>
          <a:graphicData uri="http://schemas.openxmlformats.org/drawingml/2006/table">
            <a:tbl>
              <a:tblPr/>
              <a:tblGrid>
                <a:gridCol w="1730188">
                  <a:extLst>
                    <a:ext uri="{9D8B030D-6E8A-4147-A177-3AD203B41FA5}">
                      <a16:colId xmlns:a16="http://schemas.microsoft.com/office/drawing/2014/main" val="362903828"/>
                    </a:ext>
                  </a:extLst>
                </a:gridCol>
                <a:gridCol w="1730188">
                  <a:extLst>
                    <a:ext uri="{9D8B030D-6E8A-4147-A177-3AD203B41FA5}">
                      <a16:colId xmlns:a16="http://schemas.microsoft.com/office/drawing/2014/main" val="4029608709"/>
                    </a:ext>
                  </a:extLst>
                </a:gridCol>
              </a:tblGrid>
              <a:tr h="261201">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RecordID</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Subscribe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599886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14664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no</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5607045"/>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25250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208724"/>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4070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027815"/>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19446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337889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5111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836840"/>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10922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363848"/>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10234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8581087"/>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16795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692854"/>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16999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139851"/>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13295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725610"/>
                  </a:ext>
                </a:extLst>
              </a:tr>
              <a:tr h="292632">
                <a:tc>
                  <a:txBody>
                    <a:bodyPr/>
                    <a:lstStyle/>
                    <a:p>
                      <a:pPr algn="ct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4964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8172001"/>
                  </a:ext>
                </a:extLst>
              </a:tr>
              <a:tr h="292632">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11414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altLang="zh-CN" sz="1400" b="0"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Calibri"/>
                          <a:sym typeface="Calibri" panose="020F0502020204030204"/>
                        </a:rPr>
                        <a:t>No</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7128925"/>
                  </a:ext>
                </a:extLst>
              </a:tr>
              <a:tr h="292632">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761110"/>
                  </a:ext>
                </a:extLst>
              </a:tr>
              <a:tr h="292632">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16692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No</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541614"/>
                  </a:ext>
                </a:extLst>
              </a:tr>
            </a:tbl>
          </a:graphicData>
        </a:graphic>
      </p:graphicFrame>
      <p:pic>
        <p:nvPicPr>
          <p:cNvPr id="6" name="图片 5">
            <a:extLst>
              <a:ext uri="{FF2B5EF4-FFF2-40B4-BE49-F238E27FC236}">
                <a16:creationId xmlns:a16="http://schemas.microsoft.com/office/drawing/2014/main" id="{989427B5-2C19-45BC-A2FE-E1623B462003}"/>
              </a:ext>
            </a:extLst>
          </p:cNvPr>
          <p:cNvPicPr>
            <a:picLocks noChangeAspect="1"/>
          </p:cNvPicPr>
          <p:nvPr/>
        </p:nvPicPr>
        <p:blipFill>
          <a:blip r:embed="rId3"/>
          <a:stretch>
            <a:fillRect/>
          </a:stretch>
        </p:blipFill>
        <p:spPr>
          <a:xfrm>
            <a:off x="1179610" y="2135605"/>
            <a:ext cx="3843366" cy="566742"/>
          </a:xfrm>
          <a:prstGeom prst="rect">
            <a:avLst/>
          </a:prstGeom>
        </p:spPr>
      </p:pic>
    </p:spTree>
    <p:custDataLst>
      <p:tags r:id="rId1"/>
    </p:custDataLst>
    <p:extLst>
      <p:ext uri="{BB962C8B-B14F-4D97-AF65-F5344CB8AC3E}">
        <p14:creationId xmlns:p14="http://schemas.microsoft.com/office/powerpoint/2010/main" val="127704240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0285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a:t>
            </a:r>
            <a:r>
              <a:rPr lang="zh-CN" altLang="en-US" sz="1600" dirty="0">
                <a:ea typeface="宋体" panose="02010600030101010101" pitchFamily="2" charset="-122"/>
                <a:sym typeface="+mn-ea"/>
              </a:rPr>
              <a:t>分裂节点算法：</a:t>
            </a:r>
          </a:p>
          <a:p>
            <a:pPr>
              <a:lnSpc>
                <a:spcPct val="150000"/>
              </a:lnSpc>
            </a:pPr>
            <a:r>
              <a:rPr lang="zh-CN" altLang="en-US" sz="1600" dirty="0">
                <a:ea typeface="宋体" panose="02010600030101010101" pitchFamily="2" charset="-122"/>
                <a:sym typeface="+mn-ea"/>
              </a:rPr>
              <a:t>贪心方法，获取最优分割节点（</a:t>
            </a:r>
            <a:r>
              <a:rPr lang="en-US" altLang="zh-CN" sz="1600" dirty="0">
                <a:ea typeface="宋体" panose="02010600030101010101" pitchFamily="2" charset="-122"/>
                <a:sym typeface="+mn-ea"/>
              </a:rPr>
              <a:t>split point</a:t>
            </a:r>
            <a:r>
              <a:rPr lang="zh-CN" altLang="en-US" sz="1600" dirty="0">
                <a:ea typeface="宋体" panose="02010600030101010101" pitchFamily="2" charset="-122"/>
                <a:sym typeface="+mn-ea"/>
              </a:rPr>
              <a:t>）</a:t>
            </a:r>
          </a:p>
          <a:p>
            <a:pPr marL="0" indent="0">
              <a:lnSpc>
                <a:spcPct val="150000"/>
              </a:lnSpc>
              <a:buNone/>
            </a:pPr>
            <a:r>
              <a:rPr lang="zh-CN" altLang="en-US" sz="1600" dirty="0">
                <a:ea typeface="宋体" panose="02010600030101010101" pitchFamily="2" charset="-122"/>
                <a:sym typeface="+mn-ea"/>
              </a:rPr>
              <a:t>将所有样本按照gi从小到大排序，通过遍历，查看每个节点是否需要分割</a:t>
            </a:r>
          </a:p>
          <a:p>
            <a:pPr>
              <a:lnSpc>
                <a:spcPct val="150000"/>
              </a:lnSpc>
            </a:pPr>
            <a:r>
              <a:rPr lang="zh-CN" altLang="en-US" sz="1600" dirty="0">
                <a:ea typeface="宋体" panose="02010600030101010101" pitchFamily="2" charset="-122"/>
                <a:sym typeface="+mn-ea"/>
              </a:rPr>
              <a:t>对于特征值的个数为n时，总共有n−1种划分</a:t>
            </a:r>
          </a:p>
          <a:p>
            <a:pPr>
              <a:lnSpc>
                <a:spcPct val="150000"/>
              </a:lnSpc>
            </a:pPr>
            <a:r>
              <a:rPr lang="en-US" altLang="zh-CN" sz="1600" dirty="0">
                <a:ea typeface="宋体" panose="02010600030101010101" pitchFamily="2" charset="-122"/>
                <a:sym typeface="+mn-ea"/>
              </a:rPr>
              <a:t>Step1</a:t>
            </a:r>
            <a:r>
              <a:rPr lang="zh-CN" altLang="en-US" sz="1600" dirty="0">
                <a:ea typeface="宋体" panose="02010600030101010101" pitchFamily="2" charset="-122"/>
                <a:sym typeface="+mn-ea"/>
              </a:rPr>
              <a:t>，对样本扫描一遍，得出GL，GR</a:t>
            </a:r>
          </a:p>
          <a:p>
            <a:pPr>
              <a:lnSpc>
                <a:spcPct val="150000"/>
              </a:lnSpc>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，根据Gain的分数进行分割</a:t>
            </a:r>
          </a:p>
          <a:p>
            <a:pPr>
              <a:lnSpc>
                <a:spcPct val="150000"/>
              </a:lnSpc>
            </a:pPr>
            <a:r>
              <a:rPr lang="zh-CN" altLang="en-US" sz="1600" dirty="0">
                <a:ea typeface="宋体" panose="02010600030101010101" pitchFamily="2" charset="-122"/>
                <a:sym typeface="+mn-ea"/>
              </a:rPr>
              <a:t>通过贪心法，计算效率得到大幅提升，XGBoost重新定义划分属性，即Gain，而</a:t>
            </a:r>
            <a:r>
              <a:rPr lang="en-US" altLang="zh-CN" sz="1600" dirty="0">
                <a:ea typeface="宋体" panose="02010600030101010101" pitchFamily="2" charset="-122"/>
                <a:sym typeface="+mn-ea"/>
              </a:rPr>
              <a:t>Gain</a:t>
            </a:r>
            <a:r>
              <a:rPr lang="zh-CN" altLang="en-US" sz="1600" dirty="0">
                <a:ea typeface="宋体" panose="02010600030101010101" pitchFamily="2" charset="-122"/>
                <a:sym typeface="+mn-ea"/>
              </a:rPr>
              <a:t>的计算是由目标损失函数obj决定的</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XGBoost-3"/>
          <p:cNvPicPr>
            <a:picLocks noChangeAspect="1"/>
          </p:cNvPicPr>
          <p:nvPr/>
        </p:nvPicPr>
        <p:blipFill>
          <a:blip r:embed="rId5"/>
          <a:stretch>
            <a:fillRect/>
          </a:stretch>
        </p:blipFill>
        <p:spPr>
          <a:xfrm>
            <a:off x="5487670" y="1196975"/>
            <a:ext cx="6482080" cy="2286000"/>
          </a:xfrm>
          <a:prstGeom prst="rect">
            <a:avLst/>
          </a:prstGeom>
        </p:spPr>
      </p:pic>
      <p:graphicFrame>
        <p:nvGraphicFramePr>
          <p:cNvPr id="4" name="对象 -2147482616"/>
          <p:cNvGraphicFramePr>
            <a:graphicFrameLocks noChangeAspect="1"/>
          </p:cNvGraphicFramePr>
          <p:nvPr/>
        </p:nvGraphicFramePr>
        <p:xfrm>
          <a:off x="5871845" y="3060065"/>
          <a:ext cx="1517015" cy="422910"/>
        </p:xfrm>
        <a:graphic>
          <a:graphicData uri="http://schemas.openxmlformats.org/presentationml/2006/ole">
            <mc:AlternateContent xmlns:mc="http://schemas.openxmlformats.org/markup-compatibility/2006">
              <mc:Choice xmlns:v="urn:schemas-microsoft-com:vml" Requires="v">
                <p:oleObj spid="_x0000_s1194" r:id="rId6" imgW="787400" imgH="215900" progId="Equation.KSEE3">
                  <p:embed/>
                </p:oleObj>
              </mc:Choice>
              <mc:Fallback>
                <p:oleObj r:id="rId6" imgW="787400" imgH="215900" progId="Equation.KSEE3">
                  <p:embed/>
                  <p:pic>
                    <p:nvPicPr>
                      <p:cNvPr id="4" name="对象 -2147482616"/>
                      <p:cNvPicPr/>
                      <p:nvPr/>
                    </p:nvPicPr>
                    <p:blipFill>
                      <a:blip r:embed="rId7"/>
                      <a:stretch>
                        <a:fillRect/>
                      </a:stretch>
                    </p:blipFill>
                    <p:spPr>
                      <a:xfrm>
                        <a:off x="5871845" y="3060065"/>
                        <a:ext cx="1517015" cy="42291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8591868" y="3060065"/>
          <a:ext cx="2103120" cy="448310"/>
        </p:xfrm>
        <a:graphic>
          <a:graphicData uri="http://schemas.openxmlformats.org/presentationml/2006/ole">
            <mc:AlternateContent xmlns:mc="http://schemas.openxmlformats.org/markup-compatibility/2006">
              <mc:Choice xmlns:v="urn:schemas-microsoft-com:vml" Requires="v">
                <p:oleObj spid="_x0000_s1195" r:id="rId8" imgW="1091565" imgH="228600" progId="Equation.KSEE3">
                  <p:embed/>
                </p:oleObj>
              </mc:Choice>
              <mc:Fallback>
                <p:oleObj r:id="rId8" imgW="1091565" imgH="228600" progId="Equation.KSEE3">
                  <p:embed/>
                  <p:pic>
                    <p:nvPicPr>
                      <p:cNvPr id="6" name="对象 -2147482616"/>
                      <p:cNvPicPr/>
                      <p:nvPr/>
                    </p:nvPicPr>
                    <p:blipFill>
                      <a:blip r:embed="rId9"/>
                      <a:stretch>
                        <a:fillRect/>
                      </a:stretch>
                    </p:blipFill>
                    <p:spPr>
                      <a:xfrm>
                        <a:off x="8591868" y="3060065"/>
                        <a:ext cx="2103120" cy="448310"/>
                      </a:xfrm>
                      <a:prstGeom prst="rect">
                        <a:avLst/>
                      </a:prstGeom>
                      <a:noFill/>
                      <a:ln w="38100">
                        <a:noFill/>
                        <a:miter/>
                      </a:ln>
                    </p:spPr>
                  </p:pic>
                </p:oleObj>
              </mc:Fallback>
            </mc:AlternateContent>
          </a:graphicData>
        </a:graphic>
      </p:graphicFrame>
      <p:pic>
        <p:nvPicPr>
          <p:cNvPr id="8" name="图片 7"/>
          <p:cNvPicPr>
            <a:picLocks noChangeAspect="1"/>
          </p:cNvPicPr>
          <p:nvPr/>
        </p:nvPicPr>
        <p:blipFill>
          <a:blip r:embed="rId10"/>
          <a:stretch>
            <a:fillRect/>
          </a:stretch>
        </p:blipFill>
        <p:spPr>
          <a:xfrm>
            <a:off x="6544310" y="3575050"/>
            <a:ext cx="4574540" cy="3084830"/>
          </a:xfrm>
          <a:prstGeom prst="rect">
            <a:avLst/>
          </a:prstGeom>
        </p:spPr>
      </p:pic>
    </p:spTree>
    <p:custDataLst>
      <p:tags r:id="rId2"/>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5010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a:t>
            </a:r>
            <a:r>
              <a:rPr lang="zh-CN" altLang="en-US" sz="1600" dirty="0">
                <a:ea typeface="宋体" panose="02010600030101010101" pitchFamily="2" charset="-122"/>
                <a:sym typeface="+mn-ea"/>
              </a:rPr>
              <a:t>分裂节点算法（近似算法，</a:t>
            </a:r>
            <a:r>
              <a:rPr sz="1600" dirty="0">
                <a:ea typeface="宋体" panose="02010600030101010101" pitchFamily="2" charset="-122"/>
                <a:sym typeface="+mn-ea"/>
              </a:rPr>
              <a:t>Histogram </a:t>
            </a:r>
            <a:r>
              <a:rPr lang="en-US" sz="1600" dirty="0">
                <a:ea typeface="宋体" panose="02010600030101010101" pitchFamily="2" charset="-122"/>
                <a:sym typeface="+mn-ea"/>
              </a:rPr>
              <a:t>2016 paper</a:t>
            </a:r>
            <a:r>
              <a:rPr lang="zh-CN" altLang="en-US" sz="1600" dirty="0">
                <a:ea typeface="宋体" panose="02010600030101010101" pitchFamily="2" charset="-122"/>
                <a:sym typeface="+mn-ea"/>
              </a:rPr>
              <a:t>）：</a:t>
            </a:r>
          </a:p>
          <a:p>
            <a:pPr>
              <a:lnSpc>
                <a:spcPct val="150000"/>
              </a:lnSpc>
            </a:pPr>
            <a:r>
              <a:rPr lang="zh-CN" altLang="en-US" sz="1600" dirty="0">
                <a:ea typeface="宋体" panose="02010600030101010101" pitchFamily="2" charset="-122"/>
                <a:sym typeface="+mn-ea"/>
              </a:rPr>
              <a:t>对于连续型特征值，样本数量非常大，该特征取值过多时，遍历所有取值会花费很多时间，且容易过拟合</a:t>
            </a:r>
          </a:p>
          <a:p>
            <a:pPr>
              <a:lnSpc>
                <a:spcPct val="150000"/>
              </a:lnSpc>
            </a:pPr>
            <a:r>
              <a:rPr lang="zh-CN" altLang="en-US" sz="1600" dirty="0">
                <a:ea typeface="宋体" panose="02010600030101010101" pitchFamily="2" charset="-122"/>
                <a:sym typeface="+mn-ea"/>
              </a:rPr>
              <a:t>方法，在寻找split节点的时候，不会枚举所有的特征值，而会对特征值进行聚合统计，然后形成若干个bucket(桶)，只将bucket边界上的特征值作为split节点的候选，从而获得性能提升</a:t>
            </a:r>
          </a:p>
          <a:p>
            <a:pPr>
              <a:lnSpc>
                <a:spcPct val="150000"/>
              </a:lnSpc>
            </a:pPr>
            <a:r>
              <a:rPr lang="zh-CN" altLang="en-US" sz="1600" dirty="0">
                <a:ea typeface="宋体" panose="02010600030101010101" pitchFamily="2" charset="-122"/>
                <a:sym typeface="+mn-ea"/>
              </a:rPr>
              <a:t>从算法伪代码中该流程还可以分为两种，全局的近似是在新生成一棵树之前就对各个特征计算分位点并划分样本，之后在每次分裂过程中都采用近似划分，而局部近似就是在具体的某一次分裂节点的过程中采用近似算法</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6100445" y="1971675"/>
            <a:ext cx="5781675" cy="2914650"/>
          </a:xfrm>
          <a:prstGeom prst="rect">
            <a:avLst/>
          </a:prstGeom>
        </p:spPr>
      </p:pic>
    </p:spTree>
    <p:custDataLst>
      <p:tags r:id="rId1"/>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1784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sz="1600" dirty="0">
                <a:ea typeface="宋体" panose="02010600030101010101" pitchFamily="2" charset="-122"/>
                <a:sym typeface="+mn-ea"/>
              </a:rPr>
              <a:t>与</a:t>
            </a: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模型精度：</a:t>
            </a:r>
            <a:r>
              <a:rPr lang="zh-CN" sz="1600" dirty="0">
                <a:ea typeface="宋体" panose="02010600030101010101" pitchFamily="2" charset="-122"/>
                <a:sym typeface="+mn-ea"/>
              </a:rPr>
              <a:t>两个模型</a:t>
            </a:r>
            <a:r>
              <a:rPr sz="1600" dirty="0">
                <a:ea typeface="宋体" panose="02010600030101010101" pitchFamily="2" charset="-122"/>
                <a:sym typeface="+mn-ea"/>
              </a:rPr>
              <a:t>相当</a:t>
            </a:r>
          </a:p>
          <a:p>
            <a:pPr>
              <a:lnSpc>
                <a:spcPct val="150000"/>
              </a:lnSpc>
            </a:pPr>
            <a:r>
              <a:rPr sz="1600" dirty="0">
                <a:ea typeface="宋体" panose="02010600030101010101" pitchFamily="2" charset="-122"/>
                <a:sym typeface="+mn-ea"/>
              </a:rPr>
              <a:t>训练速度：LightGBM</a:t>
            </a:r>
            <a:r>
              <a:rPr lang="zh-CN" sz="1600" dirty="0">
                <a:ea typeface="宋体" panose="02010600030101010101" pitchFamily="2" charset="-122"/>
                <a:sym typeface="+mn-ea"/>
              </a:rPr>
              <a:t>训练速度更快 </a:t>
            </a:r>
            <a:r>
              <a:rPr lang="en-US" altLang="zh-CN" sz="1600" dirty="0">
                <a:ea typeface="宋体" panose="02010600030101010101" pitchFamily="2" charset="-122"/>
                <a:sym typeface="+mn-ea"/>
              </a:rPr>
              <a:t>=&gt; 1/10</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内存消耗：LightGBM</a:t>
            </a:r>
            <a:r>
              <a:rPr lang="zh-CN" sz="1600" dirty="0">
                <a:ea typeface="宋体" panose="02010600030101010101" pitchFamily="2" charset="-122"/>
                <a:sym typeface="+mn-ea"/>
              </a:rPr>
              <a:t>占用内存更小 </a:t>
            </a:r>
            <a:r>
              <a:rPr lang="en-US" altLang="zh-CN" sz="1600" dirty="0">
                <a:ea typeface="宋体" panose="02010600030101010101" pitchFamily="2" charset="-122"/>
                <a:sym typeface="+mn-ea"/>
              </a:rPr>
              <a:t>=&gt; 1/6</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特征缺失值：</a:t>
            </a:r>
            <a:r>
              <a:rPr lang="zh-CN" sz="1600" dirty="0">
                <a:ea typeface="宋体" panose="02010600030101010101" pitchFamily="2" charset="-122"/>
                <a:sym typeface="+mn-ea"/>
              </a:rPr>
              <a:t>两个模型</a:t>
            </a:r>
            <a:r>
              <a:rPr sz="1600" dirty="0">
                <a:ea typeface="宋体" panose="02010600030101010101" pitchFamily="2" charset="-122"/>
                <a:sym typeface="+mn-ea"/>
              </a:rPr>
              <a:t>都可以自动处理特征缺失值</a:t>
            </a:r>
          </a:p>
          <a:p>
            <a:pPr>
              <a:lnSpc>
                <a:spcPct val="150000"/>
              </a:lnSpc>
            </a:pPr>
            <a:r>
              <a:rPr sz="1600" dirty="0">
                <a:ea typeface="宋体" panose="02010600030101010101" pitchFamily="2" charset="-122"/>
                <a:sym typeface="+mn-ea"/>
              </a:rPr>
              <a:t>分类特征：XGBoost不支持类别特征，需要</a:t>
            </a:r>
            <a:r>
              <a:rPr lang="zh-CN" sz="1600" dirty="0">
                <a:ea typeface="宋体" panose="02010600030101010101" pitchFamily="2" charset="-122"/>
                <a:sym typeface="+mn-ea"/>
              </a:rPr>
              <a:t>对其进行</a:t>
            </a:r>
            <a:r>
              <a:rPr sz="1600" dirty="0">
                <a:ea typeface="宋体" panose="02010600030101010101" pitchFamily="2" charset="-122"/>
                <a:sym typeface="+mn-ea"/>
              </a:rPr>
              <a:t>OneHot编码</a:t>
            </a:r>
            <a:r>
              <a:rPr lang="zh-CN" sz="1600" dirty="0">
                <a:ea typeface="宋体" panose="02010600030101010101" pitchFamily="2" charset="-122"/>
                <a:sym typeface="+mn-ea"/>
              </a:rPr>
              <a:t>，而</a:t>
            </a:r>
            <a:r>
              <a:rPr sz="1600" dirty="0">
                <a:ea typeface="宋体" panose="02010600030101010101" pitchFamily="2" charset="-122"/>
                <a:sym typeface="+mn-ea"/>
              </a:rPr>
              <a:t>LightGBM支持</a:t>
            </a:r>
            <a:r>
              <a:rPr lang="zh-CN" sz="1600" dirty="0">
                <a:ea typeface="宋体" panose="02010600030101010101" pitchFamily="2" charset="-122"/>
                <a:sym typeface="+mn-ea"/>
              </a:rPr>
              <a:t>分类</a:t>
            </a:r>
            <a:r>
              <a:rPr sz="1600" dirty="0">
                <a:ea typeface="宋体" panose="02010600030101010101" pitchFamily="2" charset="-122"/>
                <a:sym typeface="+mn-ea"/>
              </a:rPr>
              <a:t>特征</a:t>
            </a: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lightgbm-1"/>
          <p:cNvPicPr>
            <a:picLocks noChangeAspect="1"/>
          </p:cNvPicPr>
          <p:nvPr/>
        </p:nvPicPr>
        <p:blipFill>
          <a:blip r:embed="rId4"/>
          <a:stretch>
            <a:fillRect/>
          </a:stretch>
        </p:blipFill>
        <p:spPr>
          <a:xfrm>
            <a:off x="5578475" y="1586230"/>
            <a:ext cx="6381750" cy="3686175"/>
          </a:xfrm>
          <a:prstGeom prst="rect">
            <a:avLst/>
          </a:prstGeom>
        </p:spPr>
      </p:pic>
    </p:spTree>
    <p:custDataLst>
      <p:tags r:id="rId1"/>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269875" y="1452245"/>
            <a:ext cx="62553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XGBoost模型的复杂度</a:t>
            </a:r>
            <a:r>
              <a:rPr lang="zh-CN"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模型复杂度 = 树的棵数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每棵树的叶子数量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每片叶子生成复杂度</a:t>
            </a:r>
          </a:p>
          <a:p>
            <a:pPr>
              <a:lnSpc>
                <a:spcPct val="150000"/>
              </a:lnSpc>
            </a:pPr>
            <a:r>
              <a:rPr lang="zh-CN" sz="1600" dirty="0">
                <a:ea typeface="宋体" panose="02010600030101010101" pitchFamily="2" charset="-122"/>
                <a:sym typeface="+mn-ea"/>
              </a:rPr>
              <a:t>每片叶子生成复杂度 = 特征数量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候选分裂点数量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样本的数量</a:t>
            </a:r>
          </a:p>
          <a:p>
            <a:pPr marL="0" indent="0">
              <a:lnSpc>
                <a:spcPct val="150000"/>
              </a:lnSpc>
              <a:buNone/>
            </a:pP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的优化</a:t>
            </a:r>
            <a:r>
              <a:rPr lang="zh-CN" altLang="en-US"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Histogram算法</a:t>
            </a:r>
            <a:r>
              <a:rPr lang="zh-CN" sz="1600" dirty="0">
                <a:ea typeface="宋体" panose="02010600030101010101" pitchFamily="2" charset="-122"/>
                <a:sym typeface="+mn-ea"/>
              </a:rPr>
              <a:t>，</a:t>
            </a:r>
            <a:r>
              <a:rPr sz="1600" dirty="0">
                <a:ea typeface="宋体" panose="02010600030101010101" pitchFamily="2" charset="-122"/>
                <a:sym typeface="+mn-ea"/>
              </a:rPr>
              <a:t>直方图算法</a:t>
            </a:r>
            <a:r>
              <a:rPr lang="zh-CN" sz="1600" dirty="0">
                <a:ea typeface="宋体" panose="02010600030101010101" pitchFamily="2" charset="-122"/>
                <a:sym typeface="+mn-ea"/>
              </a:rPr>
              <a:t> </a:t>
            </a:r>
            <a:r>
              <a:rPr lang="en-US" altLang="zh-CN" sz="1600" dirty="0">
                <a:ea typeface="宋体" panose="02010600030101010101" pitchFamily="2" charset="-122"/>
                <a:sym typeface="+mn-ea"/>
              </a:rPr>
              <a:t>=&gt; </a:t>
            </a:r>
            <a:r>
              <a:rPr lang="zh-CN" sz="1600" dirty="0">
                <a:ea typeface="宋体" panose="02010600030101010101" pitchFamily="2" charset="-122"/>
                <a:sym typeface="+mn-ea"/>
              </a:rPr>
              <a:t>减少候选分裂点数量</a:t>
            </a:r>
          </a:p>
          <a:p>
            <a:pPr>
              <a:lnSpc>
                <a:spcPct val="150000"/>
              </a:lnSpc>
            </a:pPr>
            <a:r>
              <a:rPr sz="1600" dirty="0">
                <a:ea typeface="宋体" panose="02010600030101010101" pitchFamily="2" charset="-122"/>
                <a:sym typeface="+mn-ea"/>
              </a:rPr>
              <a:t>GOSS算法</a:t>
            </a:r>
            <a:r>
              <a:rPr lang="zh-CN" sz="1600" dirty="0">
                <a:ea typeface="宋体" panose="02010600030101010101" pitchFamily="2" charset="-122"/>
                <a:sym typeface="+mn-ea"/>
              </a:rPr>
              <a:t>，</a:t>
            </a:r>
            <a:r>
              <a:rPr sz="1600" dirty="0">
                <a:ea typeface="宋体" panose="02010600030101010101" pitchFamily="2" charset="-122"/>
                <a:sym typeface="+mn-ea"/>
              </a:rPr>
              <a:t>基于梯度的单边采样算法 </a:t>
            </a:r>
            <a:r>
              <a:rPr lang="en-US" sz="1600" dirty="0">
                <a:ea typeface="宋体" panose="02010600030101010101" pitchFamily="2" charset="-122"/>
                <a:sym typeface="+mn-ea"/>
              </a:rPr>
              <a:t>=&gt; 减少样本的数量</a:t>
            </a:r>
          </a:p>
          <a:p>
            <a:pPr>
              <a:lnSpc>
                <a:spcPct val="150000"/>
              </a:lnSpc>
            </a:pPr>
            <a:r>
              <a:rPr sz="1600" dirty="0">
                <a:ea typeface="宋体" panose="02010600030101010101" pitchFamily="2" charset="-122"/>
                <a:sym typeface="+mn-ea"/>
              </a:rPr>
              <a:t>EFB算法</a:t>
            </a:r>
            <a:r>
              <a:rPr lang="zh-CN" sz="1600" dirty="0">
                <a:ea typeface="宋体" panose="02010600030101010101" pitchFamily="2" charset="-122"/>
                <a:sym typeface="+mn-ea"/>
              </a:rPr>
              <a:t>，</a:t>
            </a:r>
            <a:r>
              <a:rPr sz="1600" dirty="0">
                <a:ea typeface="宋体" panose="02010600030101010101" pitchFamily="2" charset="-122"/>
                <a:sym typeface="+mn-ea"/>
              </a:rPr>
              <a:t>互斥特征捆绑算法 </a:t>
            </a:r>
            <a:r>
              <a:rPr lang="en-US" sz="1600" dirty="0">
                <a:ea typeface="宋体" panose="02010600030101010101" pitchFamily="2" charset="-122"/>
                <a:sym typeface="+mn-ea"/>
              </a:rPr>
              <a:t>=&gt; 减少特征的数量</a:t>
            </a:r>
          </a:p>
          <a:p>
            <a:pPr>
              <a:lnSpc>
                <a:spcPct val="150000"/>
              </a:lnSpc>
            </a:pPr>
            <a:r>
              <a:rPr sz="1600" dirty="0">
                <a:ea typeface="宋体" panose="02010600030101010101" pitchFamily="2" charset="-122"/>
                <a:sym typeface="+mn-ea"/>
              </a:rPr>
              <a:t>LightGBM = XGBoost + Histogram + GOSS + EFB</a:t>
            </a:r>
          </a:p>
          <a:p>
            <a:pPr>
              <a:lnSpc>
                <a:spcPct val="150000"/>
              </a:lnSpc>
            </a:pPr>
            <a:endParaRPr lang="zh-CN" sz="1600" dirty="0">
              <a:ea typeface="宋体" panose="02010600030101010101" pitchFamily="2" charset="-122"/>
              <a:sym typeface="+mn-ea"/>
            </a:endParaRPr>
          </a:p>
        </p:txBody>
      </p:sp>
      <p:pic>
        <p:nvPicPr>
          <p:cNvPr id="3" name="图片 2" descr="lightgbm-1"/>
          <p:cNvPicPr>
            <a:picLocks noChangeAspect="1"/>
          </p:cNvPicPr>
          <p:nvPr/>
        </p:nvPicPr>
        <p:blipFill>
          <a:blip r:embed="rId4"/>
          <a:stretch>
            <a:fillRect/>
          </a:stretch>
        </p:blipFill>
        <p:spPr>
          <a:xfrm>
            <a:off x="6425565" y="1924050"/>
            <a:ext cx="5647690" cy="3261995"/>
          </a:xfrm>
          <a:prstGeom prst="rect">
            <a:avLst/>
          </a:prstGeom>
        </p:spPr>
      </p:pic>
    </p:spTree>
    <p:custDataLst>
      <p:tags r:id="rId1"/>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781540" cy="19856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的</a:t>
            </a:r>
            <a:r>
              <a:rPr lang="zh-CN" sz="1600" dirty="0">
                <a:ea typeface="宋体" panose="02010600030101010101" pitchFamily="2" charset="-122"/>
                <a:sym typeface="+mn-ea"/>
              </a:rPr>
              <a:t>预排序（</a:t>
            </a:r>
            <a:r>
              <a:rPr sz="1600" dirty="0">
                <a:ea typeface="宋体" panose="02010600030101010101" pitchFamily="2" charset="-122"/>
                <a:sym typeface="+mn-ea"/>
              </a:rPr>
              <a:t>pre-sorted</a:t>
            </a:r>
            <a:r>
              <a:rPr lang="zh-CN" sz="1600" dirty="0">
                <a:ea typeface="宋体" panose="02010600030101010101" pitchFamily="2" charset="-122"/>
                <a:sym typeface="+mn-ea"/>
              </a:rPr>
              <a:t>）</a:t>
            </a:r>
            <a:r>
              <a:rPr sz="1600" dirty="0">
                <a:ea typeface="宋体" panose="02010600030101010101" pitchFamily="2" charset="-122"/>
                <a:sym typeface="+mn-ea"/>
              </a:rPr>
              <a:t>算法</a:t>
            </a:r>
            <a:r>
              <a:rPr lang="zh-CN" altLang="en-US"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将样本按照特征取值排序，然后从全部特征取值中找到最优的分裂点位</a:t>
            </a:r>
          </a:p>
          <a:p>
            <a:pPr>
              <a:lnSpc>
                <a:spcPct val="150000"/>
              </a:lnSpc>
            </a:pPr>
            <a:r>
              <a:rPr lang="zh-CN" sz="1600" dirty="0">
                <a:ea typeface="宋体" panose="02010600030101010101" pitchFamily="2" charset="-122"/>
                <a:sym typeface="+mn-ea"/>
              </a:rPr>
              <a:t>预排序算法的候选分裂点数量</a:t>
            </a:r>
            <a:r>
              <a:rPr lang="en-US" altLang="zh-CN" sz="1600" dirty="0">
                <a:ea typeface="宋体" panose="02010600030101010101" pitchFamily="2" charset="-122"/>
                <a:sym typeface="+mn-ea"/>
              </a:rPr>
              <a:t>=</a:t>
            </a:r>
            <a:r>
              <a:rPr kumimoji="1" lang="zh-CN" altLang="en-US" sz="1600" dirty="0">
                <a:solidFill>
                  <a:schemeClr val="tx1"/>
                </a:solidFill>
                <a:sym typeface="+mn-ea"/>
              </a:rPr>
              <a:t>样本特征不同取值个数减</a:t>
            </a:r>
            <a:r>
              <a:rPr kumimoji="1" lang="en-US" altLang="zh-CN" sz="1600" dirty="0">
                <a:solidFill>
                  <a:schemeClr val="tx1"/>
                </a:solidFill>
                <a:sym typeface="+mn-ea"/>
              </a:rPr>
              <a:t>1</a:t>
            </a:r>
            <a:endParaRPr sz="1600" dirty="0">
              <a:solidFill>
                <a:schemeClr val="tx1"/>
              </a:solidFill>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5" name="表格 4"/>
          <p:cNvGraphicFramePr>
            <a:graphicFrameLocks noGrp="1"/>
          </p:cNvGraphicFramePr>
          <p:nvPr>
            <p:custDataLst>
              <p:tags r:id="rId3"/>
            </p:custDataLst>
          </p:nvPr>
        </p:nvGraphicFramePr>
        <p:xfrm>
          <a:off x="1384300" y="3415241"/>
          <a:ext cx="8775702" cy="1483360"/>
        </p:xfrm>
        <a:graphic>
          <a:graphicData uri="http://schemas.openxmlformats.org/drawingml/2006/table">
            <a:tbl>
              <a:tblPr firstRow="1" bandRow="1">
                <a:tableStyleId>{93296810-A885-4BE3-A3E7-6D5BEEA58F35}</a:tableStyleId>
              </a:tblPr>
              <a:tblGrid>
                <a:gridCol w="1130300">
                  <a:extLst>
                    <a:ext uri="{9D8B030D-6E8A-4147-A177-3AD203B41FA5}">
                      <a16:colId xmlns:a16="http://schemas.microsoft.com/office/drawing/2014/main" val="20000"/>
                    </a:ext>
                  </a:extLst>
                </a:gridCol>
                <a:gridCol w="819856">
                  <a:extLst>
                    <a:ext uri="{9D8B030D-6E8A-4147-A177-3AD203B41FA5}">
                      <a16:colId xmlns:a16="http://schemas.microsoft.com/office/drawing/2014/main" val="20001"/>
                    </a:ext>
                  </a:extLst>
                </a:gridCol>
                <a:gridCol w="975360">
                  <a:extLst>
                    <a:ext uri="{9D8B030D-6E8A-4147-A177-3AD203B41FA5}">
                      <a16:colId xmlns:a16="http://schemas.microsoft.com/office/drawing/2014/main" val="20002"/>
                    </a:ext>
                  </a:extLst>
                </a:gridCol>
                <a:gridCol w="974796">
                  <a:extLst>
                    <a:ext uri="{9D8B030D-6E8A-4147-A177-3AD203B41FA5}">
                      <a16:colId xmlns:a16="http://schemas.microsoft.com/office/drawing/2014/main" val="20003"/>
                    </a:ext>
                  </a:extLst>
                </a:gridCol>
                <a:gridCol w="975078">
                  <a:extLst>
                    <a:ext uri="{9D8B030D-6E8A-4147-A177-3AD203B41FA5}">
                      <a16:colId xmlns:a16="http://schemas.microsoft.com/office/drawing/2014/main" val="20004"/>
                    </a:ext>
                  </a:extLst>
                </a:gridCol>
                <a:gridCol w="975078">
                  <a:extLst>
                    <a:ext uri="{9D8B030D-6E8A-4147-A177-3AD203B41FA5}">
                      <a16:colId xmlns:a16="http://schemas.microsoft.com/office/drawing/2014/main" val="20005"/>
                    </a:ext>
                  </a:extLst>
                </a:gridCol>
                <a:gridCol w="975078">
                  <a:extLst>
                    <a:ext uri="{9D8B030D-6E8A-4147-A177-3AD203B41FA5}">
                      <a16:colId xmlns:a16="http://schemas.microsoft.com/office/drawing/2014/main" val="20006"/>
                    </a:ext>
                  </a:extLst>
                </a:gridCol>
                <a:gridCol w="975078">
                  <a:extLst>
                    <a:ext uri="{9D8B030D-6E8A-4147-A177-3AD203B41FA5}">
                      <a16:colId xmlns:a16="http://schemas.microsoft.com/office/drawing/2014/main" val="20007"/>
                    </a:ext>
                  </a:extLst>
                </a:gridCol>
                <a:gridCol w="975078">
                  <a:extLst>
                    <a:ext uri="{9D8B030D-6E8A-4147-A177-3AD203B41FA5}">
                      <a16:colId xmlns:a16="http://schemas.microsoft.com/office/drawing/2014/main" val="20008"/>
                    </a:ext>
                  </a:extLst>
                </a:gridCol>
              </a:tblGrid>
              <a:tr h="37084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3</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4</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5</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6</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7</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8</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0.1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2.1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2.5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4.0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4.5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5.0</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0.7</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cxnSp>
        <p:nvCxnSpPr>
          <p:cNvPr id="7" name="直线连接符 6"/>
          <p:cNvCxnSpPr/>
          <p:nvPr/>
        </p:nvCxnSpPr>
        <p:spPr>
          <a:xfrm>
            <a:off x="33274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对象 -2147482616"/>
          <p:cNvGraphicFramePr>
            <a:graphicFrameLocks noChangeAspect="1"/>
          </p:cNvGraphicFramePr>
          <p:nvPr/>
        </p:nvGraphicFramePr>
        <p:xfrm>
          <a:off x="3293428" y="5372418"/>
          <a:ext cx="5072380" cy="887095"/>
        </p:xfrm>
        <a:graphic>
          <a:graphicData uri="http://schemas.openxmlformats.org/presentationml/2006/ole">
            <mc:AlternateContent xmlns:mc="http://schemas.openxmlformats.org/markup-compatibility/2006">
              <mc:Choice xmlns:v="urn:schemas-microsoft-com:vml" Requires="v">
                <p:oleObj spid="_x0000_s2470" r:id="rId6" imgW="2946400" imgH="508000" progId="Equation.KSEE3">
                  <p:embed/>
                </p:oleObj>
              </mc:Choice>
              <mc:Fallback>
                <p:oleObj r:id="rId6" imgW="2946400" imgH="508000" progId="Equation.KSEE3">
                  <p:embed/>
                  <p:pic>
                    <p:nvPicPr>
                      <p:cNvPr id="22" name="对象 -2147482616"/>
                      <p:cNvPicPr/>
                      <p:nvPr/>
                    </p:nvPicPr>
                    <p:blipFill>
                      <a:blip r:embed="rId7"/>
                      <a:stretch>
                        <a:fillRect/>
                      </a:stretch>
                    </p:blipFill>
                    <p:spPr>
                      <a:xfrm>
                        <a:off x="3293428" y="5372418"/>
                        <a:ext cx="5072380" cy="88709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1813560" y="4107180"/>
          <a:ext cx="318135" cy="448310"/>
        </p:xfrm>
        <a:graphic>
          <a:graphicData uri="http://schemas.openxmlformats.org/presentationml/2006/ole">
            <mc:AlternateContent xmlns:mc="http://schemas.openxmlformats.org/markup-compatibility/2006">
              <mc:Choice xmlns:v="urn:schemas-microsoft-com:vml" Requires="v">
                <p:oleObj spid="_x0000_s2471" r:id="rId8" imgW="165100" imgH="228600" progId="Equation.KSEE3">
                  <p:embed/>
                </p:oleObj>
              </mc:Choice>
              <mc:Fallback>
                <p:oleObj r:id="rId8" imgW="165100" imgH="228600" progId="Equation.KSEE3">
                  <p:embed/>
                  <p:pic>
                    <p:nvPicPr>
                      <p:cNvPr id="4" name="对象 -2147482616"/>
                      <p:cNvPicPr/>
                      <p:nvPr/>
                    </p:nvPicPr>
                    <p:blipFill>
                      <a:blip r:embed="rId9"/>
                      <a:stretch>
                        <a:fillRect/>
                      </a:stretch>
                    </p:blipFill>
                    <p:spPr>
                      <a:xfrm>
                        <a:off x="1813560" y="4107180"/>
                        <a:ext cx="318135" cy="44831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1806575" y="4497705"/>
          <a:ext cx="294005" cy="448310"/>
        </p:xfrm>
        <a:graphic>
          <a:graphicData uri="http://schemas.openxmlformats.org/presentationml/2006/ole">
            <mc:AlternateContent xmlns:mc="http://schemas.openxmlformats.org/markup-compatibility/2006">
              <mc:Choice xmlns:v="urn:schemas-microsoft-com:vml" Requires="v">
                <p:oleObj spid="_x0000_s2472" r:id="rId10" imgW="152400" imgH="228600" progId="Equation.KSEE3">
                  <p:embed/>
                </p:oleObj>
              </mc:Choice>
              <mc:Fallback>
                <p:oleObj r:id="rId10" imgW="152400" imgH="228600" progId="Equation.KSEE3">
                  <p:embed/>
                  <p:pic>
                    <p:nvPicPr>
                      <p:cNvPr id="3" name="对象 -2147482616"/>
                      <p:cNvPicPr/>
                      <p:nvPr/>
                    </p:nvPicPr>
                    <p:blipFill>
                      <a:blip r:embed="rId11"/>
                      <a:stretch>
                        <a:fillRect/>
                      </a:stretch>
                    </p:blipFill>
                    <p:spPr>
                      <a:xfrm>
                        <a:off x="1806575" y="4497705"/>
                        <a:ext cx="294005" cy="448310"/>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1797050" y="3775710"/>
          <a:ext cx="294005" cy="448310"/>
        </p:xfrm>
        <a:graphic>
          <a:graphicData uri="http://schemas.openxmlformats.org/presentationml/2006/ole">
            <mc:AlternateContent xmlns:mc="http://schemas.openxmlformats.org/markup-compatibility/2006">
              <mc:Choice xmlns:v="urn:schemas-microsoft-com:vml" Requires="v">
                <p:oleObj spid="_x0000_s2473" r:id="rId12" imgW="152400" imgH="228600" progId="Equation.KSEE3">
                  <p:embed/>
                </p:oleObj>
              </mc:Choice>
              <mc:Fallback>
                <p:oleObj r:id="rId12" imgW="152400" imgH="228600" progId="Equation.KSEE3">
                  <p:embed/>
                  <p:pic>
                    <p:nvPicPr>
                      <p:cNvPr id="13" name="对象 -2147482616"/>
                      <p:cNvPicPr/>
                      <p:nvPr/>
                    </p:nvPicPr>
                    <p:blipFill>
                      <a:blip r:embed="rId13"/>
                      <a:stretch>
                        <a:fillRect/>
                      </a:stretch>
                    </p:blipFill>
                    <p:spPr>
                      <a:xfrm>
                        <a:off x="1797050" y="377571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1865630" y="3431540"/>
          <a:ext cx="170815" cy="323850"/>
        </p:xfrm>
        <a:graphic>
          <a:graphicData uri="http://schemas.openxmlformats.org/presentationml/2006/ole">
            <mc:AlternateContent xmlns:mc="http://schemas.openxmlformats.org/markup-compatibility/2006">
              <mc:Choice xmlns:v="urn:schemas-microsoft-com:vml" Requires="v">
                <p:oleObj spid="_x0000_s2474" r:id="rId14" imgW="88265" imgH="165100" progId="Equation.KSEE3">
                  <p:embed/>
                </p:oleObj>
              </mc:Choice>
              <mc:Fallback>
                <p:oleObj r:id="rId14" imgW="88265" imgH="165100" progId="Equation.KSEE3">
                  <p:embed/>
                  <p:pic>
                    <p:nvPicPr>
                      <p:cNvPr id="15" name="对象 -2147482616"/>
                      <p:cNvPicPr/>
                      <p:nvPr/>
                    </p:nvPicPr>
                    <p:blipFill>
                      <a:blip r:embed="rId15"/>
                      <a:stretch>
                        <a:fillRect/>
                      </a:stretch>
                    </p:blipFill>
                    <p:spPr>
                      <a:xfrm>
                        <a:off x="1865630" y="3431540"/>
                        <a:ext cx="170815" cy="323850"/>
                      </a:xfrm>
                      <a:prstGeom prst="rect">
                        <a:avLst/>
                      </a:prstGeom>
                      <a:noFill/>
                      <a:ln w="38100">
                        <a:noFill/>
                        <a:miter/>
                      </a:ln>
                    </p:spPr>
                  </p:pic>
                </p:oleObj>
              </mc:Fallback>
            </mc:AlternateContent>
          </a:graphicData>
        </a:graphic>
      </p:graphicFrame>
      <p:cxnSp>
        <p:nvCxnSpPr>
          <p:cNvPr id="17" name="直线连接符 6"/>
          <p:cNvCxnSpPr/>
          <p:nvPr/>
        </p:nvCxnSpPr>
        <p:spPr>
          <a:xfrm>
            <a:off x="43053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线连接符 6"/>
          <p:cNvCxnSpPr/>
          <p:nvPr/>
        </p:nvCxnSpPr>
        <p:spPr>
          <a:xfrm>
            <a:off x="52832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线连接符 6"/>
          <p:cNvCxnSpPr/>
          <p:nvPr/>
        </p:nvCxnSpPr>
        <p:spPr>
          <a:xfrm>
            <a:off x="7226300" y="34385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线连接符 6"/>
          <p:cNvCxnSpPr/>
          <p:nvPr/>
        </p:nvCxnSpPr>
        <p:spPr>
          <a:xfrm>
            <a:off x="8204200" y="34385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线连接符 6"/>
          <p:cNvCxnSpPr/>
          <p:nvPr/>
        </p:nvCxnSpPr>
        <p:spPr>
          <a:xfrm>
            <a:off x="9194800" y="341503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a:t>
            </a:r>
            <a:r>
              <a:rPr lang="en-US" altLang="zh-CN" sz="4800" dirty="0"/>
              <a:t>AI</a:t>
            </a:r>
            <a:r>
              <a:rPr lang="zh-CN" altLang="en-US" sz="4800" dirty="0"/>
              <a:t>大赛：保险反欺诈</a:t>
            </a:r>
            <a:endParaRPr lang="zh-CN" altLang="en-US"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4100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LightGBM</a:t>
            </a:r>
            <a:r>
              <a:rPr lang="zh-CN" altLang="zh-CN" sz="1600" dirty="0">
                <a:ea typeface="宋体" panose="02010600030101010101" pitchFamily="2" charset="-122"/>
                <a:sym typeface="+mn-ea"/>
              </a:rPr>
              <a:t>的</a:t>
            </a:r>
            <a:r>
              <a:rPr sz="1600" dirty="0">
                <a:ea typeface="宋体" panose="02010600030101010101" pitchFamily="2" charset="-122"/>
                <a:sym typeface="+mn-ea"/>
              </a:rPr>
              <a:t>Histogram算法</a:t>
            </a:r>
            <a:r>
              <a:rPr lang="zh-CN" altLang="en-US" sz="1600" dirty="0">
                <a:ea typeface="宋体" panose="02010600030101010101" pitchFamily="2" charset="-122"/>
                <a:sym typeface="+mn-ea"/>
              </a:rPr>
              <a:t>：</a:t>
            </a:r>
          </a:p>
          <a:p>
            <a:pPr>
              <a:lnSpc>
                <a:spcPct val="150000"/>
              </a:lnSpc>
            </a:pPr>
            <a:r>
              <a:rPr sz="1600" dirty="0">
                <a:solidFill>
                  <a:schemeClr val="tx1"/>
                </a:solidFill>
                <a:ea typeface="宋体" panose="02010600030101010101" pitchFamily="2" charset="-122"/>
                <a:sym typeface="+mn-ea"/>
              </a:rPr>
              <a:t>替代XGBoost的预排序算法</a:t>
            </a:r>
          </a:p>
          <a:p>
            <a:pPr>
              <a:lnSpc>
                <a:spcPct val="150000"/>
              </a:lnSpc>
            </a:pPr>
            <a:r>
              <a:rPr sz="1600" dirty="0">
                <a:solidFill>
                  <a:schemeClr val="tx1"/>
                </a:solidFill>
                <a:ea typeface="宋体" panose="02010600030101010101" pitchFamily="2" charset="-122"/>
                <a:sym typeface="+mn-ea"/>
              </a:rPr>
              <a:t>思想是先连续的浮点特征值离散化成k个整数，同时构造一个宽度为k的直方图</a:t>
            </a:r>
            <a:r>
              <a:rPr lang="zh-CN" sz="1600" dirty="0">
                <a:solidFill>
                  <a:schemeClr val="tx1"/>
                </a:solidFill>
                <a:ea typeface="宋体" panose="02010600030101010101" pitchFamily="2" charset="-122"/>
                <a:sym typeface="+mn-ea"/>
              </a:rPr>
              <a:t>，即</a:t>
            </a:r>
            <a:r>
              <a:rPr sz="1600" dirty="0">
                <a:solidFill>
                  <a:schemeClr val="tx1"/>
                </a:solidFill>
                <a:ea typeface="宋体" panose="02010600030101010101" pitchFamily="2" charset="-122"/>
                <a:sym typeface="+mn-ea"/>
              </a:rPr>
              <a:t>将连续特征值离散化到</a:t>
            </a:r>
            <a:r>
              <a:rPr lang="en-US" sz="1600" dirty="0">
                <a:solidFill>
                  <a:schemeClr val="tx1"/>
                </a:solidFill>
                <a:ea typeface="宋体" panose="02010600030101010101" pitchFamily="2" charset="-122"/>
                <a:sym typeface="+mn-ea"/>
              </a:rPr>
              <a:t>k</a:t>
            </a:r>
            <a:r>
              <a:rPr lang="zh-CN" sz="1600" dirty="0">
                <a:solidFill>
                  <a:schemeClr val="tx1"/>
                </a:solidFill>
                <a:ea typeface="宋体" panose="02010600030101010101" pitchFamily="2" charset="-122"/>
                <a:sym typeface="+mn-ea"/>
              </a:rPr>
              <a:t>个</a:t>
            </a:r>
            <a:r>
              <a:rPr sz="1600" dirty="0">
                <a:solidFill>
                  <a:schemeClr val="tx1"/>
                </a:solidFill>
                <a:ea typeface="宋体" panose="02010600030101010101" pitchFamily="2" charset="-122"/>
                <a:sym typeface="+mn-ea"/>
              </a:rPr>
              <a:t>bins上</a:t>
            </a:r>
            <a:r>
              <a:rPr lang="zh-CN" sz="1600" dirty="0">
                <a:solidFill>
                  <a:schemeClr val="tx1"/>
                </a:solidFill>
                <a:ea typeface="宋体" panose="02010600030101010101" pitchFamily="2" charset="-122"/>
                <a:sym typeface="+mn-ea"/>
              </a:rPr>
              <a:t>（比如</a:t>
            </a:r>
            <a:r>
              <a:rPr lang="en-US" altLang="zh-CN" sz="1600" dirty="0">
                <a:solidFill>
                  <a:schemeClr val="tx1"/>
                </a:solidFill>
                <a:ea typeface="宋体" panose="02010600030101010101" pitchFamily="2" charset="-122"/>
                <a:sym typeface="+mn-ea"/>
              </a:rPr>
              <a:t>k=</a:t>
            </a:r>
            <a:r>
              <a:rPr sz="1600" dirty="0">
                <a:solidFill>
                  <a:schemeClr val="tx1"/>
                </a:solidFill>
                <a:ea typeface="宋体" panose="02010600030101010101" pitchFamily="2" charset="-122"/>
                <a:sym typeface="+mn-ea"/>
              </a:rPr>
              <a:t>255</a:t>
            </a:r>
            <a:r>
              <a:rPr lang="zh-CN" sz="1600" dirty="0">
                <a:solidFill>
                  <a:schemeClr val="tx1"/>
                </a:solidFill>
                <a:ea typeface="宋体" panose="02010600030101010101" pitchFamily="2" charset="-122"/>
                <a:sym typeface="+mn-ea"/>
              </a:rPr>
              <a:t>）</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当遍历一次数据后，直方图累积了需要的统计量，然后根据直方图的离散值，遍历寻找最优的分割点</a:t>
            </a:r>
          </a:p>
          <a:p>
            <a:pPr>
              <a:lnSpc>
                <a:spcPct val="150000"/>
              </a:lnSpc>
            </a:pPr>
            <a:r>
              <a:rPr sz="1600" dirty="0">
                <a:solidFill>
                  <a:schemeClr val="tx1"/>
                </a:solidFill>
                <a:ea typeface="宋体" panose="02010600030101010101" pitchFamily="2" charset="-122"/>
                <a:sym typeface="+mn-ea"/>
              </a:rPr>
              <a:t>XGBoost需要遍历所有离散化的值</a:t>
            </a:r>
            <a:r>
              <a:rPr lang="zh-CN" sz="1600" dirty="0">
                <a:solidFill>
                  <a:schemeClr val="tx1"/>
                </a:solidFill>
                <a:ea typeface="宋体" panose="02010600030101010101" pitchFamily="2" charset="-122"/>
                <a:sym typeface="+mn-ea"/>
              </a:rPr>
              <a:t>，</a:t>
            </a:r>
            <a:r>
              <a:rPr kumimoji="1" lang="en-US" altLang="zh-CN" sz="1600" dirty="0">
                <a:solidFill>
                  <a:schemeClr val="tx1"/>
                </a:solidFill>
                <a:sym typeface="+mn-ea"/>
              </a:rPr>
              <a:t>LightGBM</a:t>
            </a:r>
            <a:r>
              <a:rPr sz="1600" dirty="0">
                <a:solidFill>
                  <a:schemeClr val="tx1"/>
                </a:solidFill>
                <a:ea typeface="宋体" panose="02010600030101010101" pitchFamily="2" charset="-122"/>
                <a:sym typeface="+mn-ea"/>
              </a:rPr>
              <a:t>只要遍历k个直方图的值</a:t>
            </a:r>
          </a:p>
          <a:p>
            <a:pPr>
              <a:lnSpc>
                <a:spcPct val="150000"/>
              </a:lnSpc>
            </a:pPr>
            <a:r>
              <a:rPr kumimoji="1" lang="zh-CN" altLang="en-US" sz="1600" dirty="0">
                <a:solidFill>
                  <a:schemeClr val="tx1"/>
                </a:solidFill>
                <a:sym typeface="+mn-ea"/>
              </a:rPr>
              <a:t>候选分裂点数量 </a:t>
            </a:r>
            <a:r>
              <a:rPr kumimoji="1" lang="en-US" altLang="zh-CN" sz="1600" dirty="0">
                <a:solidFill>
                  <a:schemeClr val="tx1"/>
                </a:solidFill>
                <a:sym typeface="+mn-ea"/>
              </a:rPr>
              <a:t>= </a:t>
            </a:r>
            <a:r>
              <a:rPr kumimoji="1" lang="en-US" sz="1600" dirty="0">
                <a:solidFill>
                  <a:schemeClr val="tx1"/>
                </a:solidFill>
                <a:sym typeface="+mn-ea"/>
              </a:rPr>
              <a:t>k-1</a:t>
            </a:r>
            <a:endParaRPr sz="1600" dirty="0">
              <a:solidFill>
                <a:schemeClr val="tx1"/>
              </a:solidFill>
              <a:ea typeface="宋体" panose="02010600030101010101" pitchFamily="2" charset="-122"/>
              <a:sym typeface="+mn-ea"/>
            </a:endParaRPr>
          </a:p>
          <a:p>
            <a:pPr>
              <a:lnSpc>
                <a:spcPct val="150000"/>
              </a:lnSpc>
            </a:pPr>
            <a:endParaRPr kumimoji="1" lang="en-US" altLang="zh-CN" sz="1600" dirty="0">
              <a:solidFill>
                <a:schemeClr val="tx1"/>
              </a:solidFill>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4" name="表格 3"/>
          <p:cNvGraphicFramePr>
            <a:graphicFrameLocks noGrp="1"/>
          </p:cNvGraphicFramePr>
          <p:nvPr>
            <p:custDataLst>
              <p:tags r:id="rId3"/>
            </p:custDataLst>
          </p:nvPr>
        </p:nvGraphicFramePr>
        <p:xfrm>
          <a:off x="4959350" y="2534285"/>
          <a:ext cx="7218045" cy="1513840"/>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674370">
                  <a:extLst>
                    <a:ext uri="{9D8B030D-6E8A-4147-A177-3AD203B41FA5}">
                      <a16:colId xmlns:a16="http://schemas.microsoft.com/office/drawing/2014/main" val="20001"/>
                    </a:ext>
                  </a:extLst>
                </a:gridCol>
                <a:gridCol w="802005">
                  <a:extLst>
                    <a:ext uri="{9D8B030D-6E8A-4147-A177-3AD203B41FA5}">
                      <a16:colId xmlns:a16="http://schemas.microsoft.com/office/drawing/2014/main" val="20002"/>
                    </a:ext>
                  </a:extLst>
                </a:gridCol>
                <a:gridCol w="802005">
                  <a:extLst>
                    <a:ext uri="{9D8B030D-6E8A-4147-A177-3AD203B41FA5}">
                      <a16:colId xmlns:a16="http://schemas.microsoft.com/office/drawing/2014/main" val="20003"/>
                    </a:ext>
                  </a:extLst>
                </a:gridCol>
                <a:gridCol w="802005">
                  <a:extLst>
                    <a:ext uri="{9D8B030D-6E8A-4147-A177-3AD203B41FA5}">
                      <a16:colId xmlns:a16="http://schemas.microsoft.com/office/drawing/2014/main" val="20004"/>
                    </a:ext>
                  </a:extLst>
                </a:gridCol>
                <a:gridCol w="802005">
                  <a:extLst>
                    <a:ext uri="{9D8B030D-6E8A-4147-A177-3AD203B41FA5}">
                      <a16:colId xmlns:a16="http://schemas.microsoft.com/office/drawing/2014/main" val="20005"/>
                    </a:ext>
                  </a:extLst>
                </a:gridCol>
                <a:gridCol w="802005">
                  <a:extLst>
                    <a:ext uri="{9D8B030D-6E8A-4147-A177-3AD203B41FA5}">
                      <a16:colId xmlns:a16="http://schemas.microsoft.com/office/drawing/2014/main" val="20006"/>
                    </a:ext>
                  </a:extLst>
                </a:gridCol>
                <a:gridCol w="802005">
                  <a:extLst>
                    <a:ext uri="{9D8B030D-6E8A-4147-A177-3AD203B41FA5}">
                      <a16:colId xmlns:a16="http://schemas.microsoft.com/office/drawing/2014/main" val="20007"/>
                    </a:ext>
                  </a:extLst>
                </a:gridCol>
                <a:gridCol w="802005">
                  <a:extLst>
                    <a:ext uri="{9D8B030D-6E8A-4147-A177-3AD203B41FA5}">
                      <a16:colId xmlns:a16="http://schemas.microsoft.com/office/drawing/2014/main" val="20008"/>
                    </a:ext>
                  </a:extLst>
                </a:gridCol>
              </a:tblGrid>
              <a:tr h="37846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3</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4</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5</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6</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7</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8</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0.1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5.0</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0.7</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graphicFrame>
        <p:nvGraphicFramePr>
          <p:cNvPr id="21" name="表格 20"/>
          <p:cNvGraphicFramePr>
            <a:graphicFrameLocks noGrp="1"/>
          </p:cNvGraphicFramePr>
          <p:nvPr>
            <p:custDataLst>
              <p:tags r:id="rId4"/>
            </p:custDataLst>
          </p:nvPr>
        </p:nvGraphicFramePr>
        <p:xfrm>
          <a:off x="6559550" y="4591685"/>
          <a:ext cx="4784725" cy="1513840"/>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1197610">
                  <a:extLst>
                    <a:ext uri="{9D8B030D-6E8A-4147-A177-3AD203B41FA5}">
                      <a16:colId xmlns:a16="http://schemas.microsoft.com/office/drawing/2014/main" val="20001"/>
                    </a:ext>
                  </a:extLst>
                </a:gridCol>
                <a:gridCol w="1461135">
                  <a:extLst>
                    <a:ext uri="{9D8B030D-6E8A-4147-A177-3AD203B41FA5}">
                      <a16:colId xmlns:a16="http://schemas.microsoft.com/office/drawing/2014/main" val="20002"/>
                    </a:ext>
                  </a:extLst>
                </a:gridCol>
                <a:gridCol w="1196340">
                  <a:extLst>
                    <a:ext uri="{9D8B030D-6E8A-4147-A177-3AD203B41FA5}">
                      <a16:colId xmlns:a16="http://schemas.microsoft.com/office/drawing/2014/main" val="20003"/>
                    </a:ext>
                  </a:extLst>
                </a:gridCol>
              </a:tblGrid>
              <a:tr h="37846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bin3</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0.79</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0.29</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0.12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0.06</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sp>
        <p:nvSpPr>
          <p:cNvPr id="13" name="文本框 12"/>
          <p:cNvSpPr txBox="1"/>
          <p:nvPr/>
        </p:nvSpPr>
        <p:spPr>
          <a:xfrm>
            <a:off x="6849110" y="1989455"/>
            <a:ext cx="606425" cy="368300"/>
          </a:xfrm>
          <a:prstGeom prst="rect">
            <a:avLst/>
          </a:prstGeom>
          <a:noFill/>
        </p:spPr>
        <p:txBody>
          <a:bodyPr wrap="square" rtlCol="0">
            <a:spAutoFit/>
          </a:bodyPr>
          <a:lstStyle/>
          <a:p>
            <a:r>
              <a:rPr kumimoji="1" lang="en-US" altLang="zh-CN" dirty="0"/>
              <a:t>bin1</a:t>
            </a:r>
            <a:endParaRPr kumimoji="1" lang="zh-CN" altLang="en-US" dirty="0"/>
          </a:p>
        </p:txBody>
      </p:sp>
      <p:sp>
        <p:nvSpPr>
          <p:cNvPr id="24" name="文本框 23"/>
          <p:cNvSpPr txBox="1"/>
          <p:nvPr/>
        </p:nvSpPr>
        <p:spPr>
          <a:xfrm>
            <a:off x="9183370" y="1970405"/>
            <a:ext cx="606425" cy="368300"/>
          </a:xfrm>
          <a:prstGeom prst="rect">
            <a:avLst/>
          </a:prstGeom>
          <a:noFill/>
        </p:spPr>
        <p:txBody>
          <a:bodyPr wrap="square" rtlCol="0">
            <a:spAutoFit/>
          </a:bodyPr>
          <a:lstStyle/>
          <a:p>
            <a:r>
              <a:rPr kumimoji="1" lang="en-US" altLang="zh-CN" dirty="0"/>
              <a:t>bin2</a:t>
            </a:r>
            <a:endParaRPr kumimoji="1" lang="zh-CN" altLang="en-US" dirty="0"/>
          </a:p>
        </p:txBody>
      </p:sp>
      <p:sp>
        <p:nvSpPr>
          <p:cNvPr id="25" name="文本框 24"/>
          <p:cNvSpPr txBox="1"/>
          <p:nvPr/>
        </p:nvSpPr>
        <p:spPr>
          <a:xfrm>
            <a:off x="11142345" y="1970405"/>
            <a:ext cx="606425" cy="368300"/>
          </a:xfrm>
          <a:prstGeom prst="rect">
            <a:avLst/>
          </a:prstGeom>
          <a:noFill/>
        </p:spPr>
        <p:txBody>
          <a:bodyPr wrap="square" rtlCol="0">
            <a:spAutoFit/>
          </a:bodyPr>
          <a:lstStyle/>
          <a:p>
            <a:r>
              <a:rPr kumimoji="1" lang="en-US" altLang="zh-CN" dirty="0"/>
              <a:t>bin3</a:t>
            </a:r>
            <a:endParaRPr kumimoji="1" lang="zh-CN" altLang="en-US" dirty="0"/>
          </a:p>
        </p:txBody>
      </p:sp>
      <p:graphicFrame>
        <p:nvGraphicFramePr>
          <p:cNvPr id="2" name="对象 -2147482616"/>
          <p:cNvGraphicFramePr>
            <a:graphicFrameLocks noChangeAspect="1"/>
          </p:cNvGraphicFramePr>
          <p:nvPr/>
        </p:nvGraphicFramePr>
        <p:xfrm>
          <a:off x="5281295" y="3233420"/>
          <a:ext cx="318135" cy="448310"/>
        </p:xfrm>
        <a:graphic>
          <a:graphicData uri="http://schemas.openxmlformats.org/presentationml/2006/ole">
            <mc:AlternateContent xmlns:mc="http://schemas.openxmlformats.org/markup-compatibility/2006">
              <mc:Choice xmlns:v="urn:schemas-microsoft-com:vml" Requires="v">
                <p:oleObj spid="_x0000_s3746" r:id="rId7" imgW="165100" imgH="228600" progId="Equation.KSEE3">
                  <p:embed/>
                </p:oleObj>
              </mc:Choice>
              <mc:Fallback>
                <p:oleObj r:id="rId7" imgW="165100" imgH="228600" progId="Equation.KSEE3">
                  <p:embed/>
                  <p:pic>
                    <p:nvPicPr>
                      <p:cNvPr id="2" name="对象 -2147482616"/>
                      <p:cNvPicPr/>
                      <p:nvPr/>
                    </p:nvPicPr>
                    <p:blipFill>
                      <a:blip r:embed="rId8"/>
                      <a:stretch>
                        <a:fillRect/>
                      </a:stretch>
                    </p:blipFill>
                    <p:spPr>
                      <a:xfrm>
                        <a:off x="5281295" y="3233420"/>
                        <a:ext cx="318135" cy="44831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274310" y="3623945"/>
          <a:ext cx="294005" cy="448310"/>
        </p:xfrm>
        <a:graphic>
          <a:graphicData uri="http://schemas.openxmlformats.org/presentationml/2006/ole">
            <mc:AlternateContent xmlns:mc="http://schemas.openxmlformats.org/markup-compatibility/2006">
              <mc:Choice xmlns:v="urn:schemas-microsoft-com:vml" Requires="v">
                <p:oleObj spid="_x0000_s3747" r:id="rId9" imgW="152400" imgH="228600" progId="Equation.KSEE3">
                  <p:embed/>
                </p:oleObj>
              </mc:Choice>
              <mc:Fallback>
                <p:oleObj r:id="rId9" imgW="152400" imgH="228600" progId="Equation.KSEE3">
                  <p:embed/>
                  <p:pic>
                    <p:nvPicPr>
                      <p:cNvPr id="5" name="对象 -2147482616"/>
                      <p:cNvPicPr/>
                      <p:nvPr/>
                    </p:nvPicPr>
                    <p:blipFill>
                      <a:blip r:embed="rId10"/>
                      <a:stretch>
                        <a:fillRect/>
                      </a:stretch>
                    </p:blipFill>
                    <p:spPr>
                      <a:xfrm>
                        <a:off x="5274310" y="3623945"/>
                        <a:ext cx="294005" cy="44831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264785" y="2901950"/>
          <a:ext cx="294005" cy="448310"/>
        </p:xfrm>
        <a:graphic>
          <a:graphicData uri="http://schemas.openxmlformats.org/presentationml/2006/ole">
            <mc:AlternateContent xmlns:mc="http://schemas.openxmlformats.org/markup-compatibility/2006">
              <mc:Choice xmlns:v="urn:schemas-microsoft-com:vml" Requires="v">
                <p:oleObj spid="_x0000_s3748" r:id="rId11" imgW="152400" imgH="228600" progId="Equation.KSEE3">
                  <p:embed/>
                </p:oleObj>
              </mc:Choice>
              <mc:Fallback>
                <p:oleObj r:id="rId11" imgW="152400" imgH="228600" progId="Equation.KSEE3">
                  <p:embed/>
                  <p:pic>
                    <p:nvPicPr>
                      <p:cNvPr id="7" name="对象 -2147482616"/>
                      <p:cNvPicPr/>
                      <p:nvPr/>
                    </p:nvPicPr>
                    <p:blipFill>
                      <a:blip r:embed="rId12"/>
                      <a:stretch>
                        <a:fillRect/>
                      </a:stretch>
                    </p:blipFill>
                    <p:spPr>
                      <a:xfrm>
                        <a:off x="5264785" y="290195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5333365" y="2557780"/>
          <a:ext cx="170815" cy="323850"/>
        </p:xfrm>
        <a:graphic>
          <a:graphicData uri="http://schemas.openxmlformats.org/presentationml/2006/ole">
            <mc:AlternateContent xmlns:mc="http://schemas.openxmlformats.org/markup-compatibility/2006">
              <mc:Choice xmlns:v="urn:schemas-microsoft-com:vml" Requires="v">
                <p:oleObj spid="_x0000_s3749" r:id="rId13" imgW="88265" imgH="165100" progId="Equation.KSEE3">
                  <p:embed/>
                </p:oleObj>
              </mc:Choice>
              <mc:Fallback>
                <p:oleObj r:id="rId13" imgW="88265" imgH="165100" progId="Equation.KSEE3">
                  <p:embed/>
                  <p:pic>
                    <p:nvPicPr>
                      <p:cNvPr id="15" name="对象 -2147482616"/>
                      <p:cNvPicPr/>
                      <p:nvPr/>
                    </p:nvPicPr>
                    <p:blipFill>
                      <a:blip r:embed="rId14"/>
                      <a:stretch>
                        <a:fillRect/>
                      </a:stretch>
                    </p:blipFill>
                    <p:spPr>
                      <a:xfrm>
                        <a:off x="5333365" y="2557780"/>
                        <a:ext cx="170815" cy="323850"/>
                      </a:xfrm>
                      <a:prstGeom prst="rect">
                        <a:avLst/>
                      </a:prstGeom>
                      <a:noFill/>
                      <a:ln w="38100">
                        <a:noFill/>
                        <a:miter/>
                      </a:ln>
                    </p:spPr>
                  </p:pic>
                </p:oleObj>
              </mc:Fallback>
            </mc:AlternateContent>
          </a:graphicData>
        </a:graphic>
      </p:graphicFrame>
      <p:cxnSp>
        <p:nvCxnSpPr>
          <p:cNvPr id="9" name="直线连接符 6"/>
          <p:cNvCxnSpPr/>
          <p:nvPr/>
        </p:nvCxnSpPr>
        <p:spPr>
          <a:xfrm>
            <a:off x="8171180" y="254381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线连接符 6"/>
          <p:cNvCxnSpPr/>
          <p:nvPr/>
        </p:nvCxnSpPr>
        <p:spPr>
          <a:xfrm>
            <a:off x="10579100" y="25622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1" name="对象 -2147482616"/>
          <p:cNvGraphicFramePr>
            <a:graphicFrameLocks noChangeAspect="1"/>
          </p:cNvGraphicFramePr>
          <p:nvPr/>
        </p:nvGraphicFramePr>
        <p:xfrm>
          <a:off x="6873558" y="5314315"/>
          <a:ext cx="341630" cy="448310"/>
        </p:xfrm>
        <a:graphic>
          <a:graphicData uri="http://schemas.openxmlformats.org/presentationml/2006/ole">
            <mc:AlternateContent xmlns:mc="http://schemas.openxmlformats.org/markup-compatibility/2006">
              <mc:Choice xmlns:v="urn:schemas-microsoft-com:vml" Requires="v">
                <p:oleObj spid="_x0000_s3750" r:id="rId15" imgW="177165" imgH="228600" progId="Equation.KSEE3">
                  <p:embed/>
                </p:oleObj>
              </mc:Choice>
              <mc:Fallback>
                <p:oleObj r:id="rId15" imgW="177165" imgH="228600" progId="Equation.KSEE3">
                  <p:embed/>
                  <p:pic>
                    <p:nvPicPr>
                      <p:cNvPr id="11" name="对象 -2147482616"/>
                      <p:cNvPicPr/>
                      <p:nvPr/>
                    </p:nvPicPr>
                    <p:blipFill>
                      <a:blip r:embed="rId16"/>
                      <a:stretch>
                        <a:fillRect/>
                      </a:stretch>
                    </p:blipFill>
                    <p:spPr>
                      <a:xfrm>
                        <a:off x="6873558" y="5314315"/>
                        <a:ext cx="341630" cy="448310"/>
                      </a:xfrm>
                      <a:prstGeom prst="rect">
                        <a:avLst/>
                      </a:prstGeom>
                      <a:noFill/>
                      <a:ln w="38100">
                        <a:noFill/>
                        <a:miter/>
                      </a:ln>
                    </p:spPr>
                  </p:pic>
                </p:oleObj>
              </mc:Fallback>
            </mc:AlternateContent>
          </a:graphicData>
        </a:graphic>
      </p:graphicFrame>
      <p:graphicFrame>
        <p:nvGraphicFramePr>
          <p:cNvPr id="19" name="对象 -2147482616"/>
          <p:cNvGraphicFramePr>
            <a:graphicFrameLocks noChangeAspect="1"/>
          </p:cNvGraphicFramePr>
          <p:nvPr/>
        </p:nvGraphicFramePr>
        <p:xfrm>
          <a:off x="6857683" y="5704840"/>
          <a:ext cx="392430" cy="448310"/>
        </p:xfrm>
        <a:graphic>
          <a:graphicData uri="http://schemas.openxmlformats.org/presentationml/2006/ole">
            <mc:AlternateContent xmlns:mc="http://schemas.openxmlformats.org/markup-compatibility/2006">
              <mc:Choice xmlns:v="urn:schemas-microsoft-com:vml" Requires="v">
                <p:oleObj spid="_x0000_s3751" r:id="rId17" imgW="203200" imgH="228600" progId="Equation.KSEE3">
                  <p:embed/>
                </p:oleObj>
              </mc:Choice>
              <mc:Fallback>
                <p:oleObj r:id="rId17" imgW="203200" imgH="228600" progId="Equation.KSEE3">
                  <p:embed/>
                  <p:pic>
                    <p:nvPicPr>
                      <p:cNvPr id="19" name="对象 -2147482616"/>
                      <p:cNvPicPr/>
                      <p:nvPr/>
                    </p:nvPicPr>
                    <p:blipFill>
                      <a:blip r:embed="rId18"/>
                      <a:stretch>
                        <a:fillRect/>
                      </a:stretch>
                    </p:blipFill>
                    <p:spPr>
                      <a:xfrm>
                        <a:off x="6857683" y="5704840"/>
                        <a:ext cx="392430" cy="448310"/>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60540" y="4982845"/>
          <a:ext cx="367665" cy="448310"/>
        </p:xfrm>
        <a:graphic>
          <a:graphicData uri="http://schemas.openxmlformats.org/presentationml/2006/ole">
            <mc:AlternateContent xmlns:mc="http://schemas.openxmlformats.org/markup-compatibility/2006">
              <mc:Choice xmlns:v="urn:schemas-microsoft-com:vml" Requires="v">
                <p:oleObj spid="_x0000_s3752" r:id="rId19" imgW="190500" imgH="228600" progId="Equation.KSEE3">
                  <p:embed/>
                </p:oleObj>
              </mc:Choice>
              <mc:Fallback>
                <p:oleObj r:id="rId19" imgW="190500" imgH="228600" progId="Equation.KSEE3">
                  <p:embed/>
                  <p:pic>
                    <p:nvPicPr>
                      <p:cNvPr id="22" name="对象 -2147482616"/>
                      <p:cNvPicPr/>
                      <p:nvPr/>
                    </p:nvPicPr>
                    <p:blipFill>
                      <a:blip r:embed="rId20"/>
                      <a:stretch>
                        <a:fillRect/>
                      </a:stretch>
                    </p:blipFill>
                    <p:spPr>
                      <a:xfrm>
                        <a:off x="6860540" y="4982845"/>
                        <a:ext cx="367665" cy="44831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6670358" y="4601210"/>
          <a:ext cx="762000" cy="398780"/>
        </p:xfrm>
        <a:graphic>
          <a:graphicData uri="http://schemas.openxmlformats.org/presentationml/2006/ole">
            <mc:AlternateContent xmlns:mc="http://schemas.openxmlformats.org/markup-compatibility/2006">
              <mc:Choice xmlns:v="urn:schemas-microsoft-com:vml" Requires="v">
                <p:oleObj spid="_x0000_s3753" r:id="rId21" imgW="393700" imgH="203200" progId="Equation.KSEE3">
                  <p:embed/>
                </p:oleObj>
              </mc:Choice>
              <mc:Fallback>
                <p:oleObj r:id="rId21" imgW="393700" imgH="203200" progId="Equation.KSEE3">
                  <p:embed/>
                  <p:pic>
                    <p:nvPicPr>
                      <p:cNvPr id="29" name="对象 -2147482616"/>
                      <p:cNvPicPr/>
                      <p:nvPr/>
                    </p:nvPicPr>
                    <p:blipFill>
                      <a:blip r:embed="rId22"/>
                      <a:stretch>
                        <a:fillRect/>
                      </a:stretch>
                    </p:blipFill>
                    <p:spPr>
                      <a:xfrm>
                        <a:off x="6670358" y="4601210"/>
                        <a:ext cx="762000" cy="398780"/>
                      </a:xfrm>
                      <a:prstGeom prst="rect">
                        <a:avLst/>
                      </a:prstGeom>
                      <a:noFill/>
                      <a:ln w="38100">
                        <a:noFill/>
                        <a:miter/>
                      </a:ln>
                    </p:spPr>
                  </p:pic>
                </p:oleObj>
              </mc:Fallback>
            </mc:AlternateContent>
          </a:graphicData>
        </a:graphic>
      </p:graphicFrame>
      <p:sp>
        <p:nvSpPr>
          <p:cNvPr id="44" name="右箭头 43"/>
          <p:cNvSpPr/>
          <p:nvPr/>
        </p:nvSpPr>
        <p:spPr>
          <a:xfrm rot="5400000">
            <a:off x="8741410" y="421513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4100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solidFill>
                  <a:schemeClr val="tx1"/>
                </a:solidFill>
                <a:ea typeface="宋体" panose="02010600030101010101" pitchFamily="2" charset="-122"/>
                <a:sym typeface="+mn-ea"/>
              </a:rPr>
              <a:t>GOSS算法</a:t>
            </a:r>
            <a:r>
              <a:rPr lang="zh-CN" altLang="en-US" sz="1600" dirty="0">
                <a:ea typeface="宋体" panose="02010600030101010101" pitchFamily="2" charset="-122"/>
                <a:sym typeface="+mn-ea"/>
              </a:rPr>
              <a:t>：</a:t>
            </a:r>
          </a:p>
          <a:p>
            <a:pPr>
              <a:lnSpc>
                <a:spcPct val="150000"/>
              </a:lnSpc>
            </a:pPr>
            <a:r>
              <a:rPr sz="1600" dirty="0">
                <a:solidFill>
                  <a:schemeClr val="tx1"/>
                </a:solidFill>
                <a:ea typeface="宋体" panose="02010600030101010101" pitchFamily="2" charset="-122"/>
                <a:sym typeface="+mn-ea"/>
              </a:rPr>
              <a:t>Gradient-based One-Side Sampling，基于梯度的单边采样算法</a:t>
            </a:r>
          </a:p>
          <a:p>
            <a:pPr>
              <a:lnSpc>
                <a:spcPct val="150000"/>
              </a:lnSpc>
            </a:pPr>
            <a:r>
              <a:rPr sz="1600" dirty="0">
                <a:solidFill>
                  <a:schemeClr val="tx1"/>
                </a:solidFill>
                <a:ea typeface="宋体" panose="02010600030101010101" pitchFamily="2" charset="-122"/>
                <a:sym typeface="+mn-ea"/>
              </a:rPr>
              <a:t>思想是通过样本采样</a:t>
            </a:r>
            <a:r>
              <a:rPr lang="zh-CN" sz="1600" dirty="0">
                <a:solidFill>
                  <a:schemeClr val="tx1"/>
                </a:solidFill>
                <a:ea typeface="宋体" panose="02010600030101010101" pitchFamily="2" charset="-122"/>
                <a:sym typeface="+mn-ea"/>
              </a:rPr>
              <a:t>，</a:t>
            </a:r>
            <a:r>
              <a:rPr sz="1600" dirty="0">
                <a:solidFill>
                  <a:schemeClr val="tx1"/>
                </a:solidFill>
                <a:ea typeface="宋体" panose="02010600030101010101" pitchFamily="2" charset="-122"/>
                <a:sym typeface="+mn-ea"/>
              </a:rPr>
              <a:t>减少目标函数增益</a:t>
            </a:r>
            <a:r>
              <a:rPr lang="en-US" sz="1600" dirty="0">
                <a:solidFill>
                  <a:schemeClr val="tx1"/>
                </a:solidFill>
                <a:ea typeface="宋体" panose="02010600030101010101" pitchFamily="2" charset="-122"/>
                <a:sym typeface="+mn-ea"/>
              </a:rPr>
              <a:t>Gain</a:t>
            </a:r>
            <a:r>
              <a:rPr lang="zh-CN" altLang="en-US" sz="1600" dirty="0">
                <a:solidFill>
                  <a:schemeClr val="tx1"/>
                </a:solidFill>
                <a:ea typeface="宋体" panose="02010600030101010101" pitchFamily="2" charset="-122"/>
                <a:sym typeface="+mn-ea"/>
              </a:rPr>
              <a:t>的计算复杂度</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单边采样</a:t>
            </a:r>
            <a:r>
              <a:rPr lang="zh-CN" sz="1600" dirty="0">
                <a:solidFill>
                  <a:schemeClr val="tx1"/>
                </a:solidFill>
                <a:ea typeface="宋体" panose="02010600030101010101" pitchFamily="2" charset="-122"/>
                <a:sym typeface="+mn-ea"/>
              </a:rPr>
              <a:t>，</a:t>
            </a:r>
            <a:r>
              <a:rPr sz="1600" dirty="0">
                <a:solidFill>
                  <a:schemeClr val="tx1"/>
                </a:solidFill>
                <a:ea typeface="宋体" panose="02010600030101010101" pitchFamily="2" charset="-122"/>
                <a:sym typeface="+mn-ea"/>
              </a:rPr>
              <a:t>只对梯度绝对值较小的样本按照一定比例进行采样，而保留了梯度绝对值较大的样本</a:t>
            </a:r>
          </a:p>
          <a:p>
            <a:pPr>
              <a:lnSpc>
                <a:spcPct val="150000"/>
              </a:lnSpc>
            </a:pPr>
            <a:r>
              <a:rPr lang="zh-CN" sz="1600" dirty="0">
                <a:solidFill>
                  <a:schemeClr val="tx1"/>
                </a:solidFill>
                <a:ea typeface="宋体" panose="02010600030101010101" pitchFamily="2" charset="-122"/>
                <a:sym typeface="+mn-ea"/>
              </a:rPr>
              <a:t>因为</a:t>
            </a:r>
            <a:r>
              <a:rPr sz="1600" dirty="0">
                <a:solidFill>
                  <a:schemeClr val="tx1"/>
                </a:solidFill>
                <a:ea typeface="宋体" panose="02010600030101010101" pitchFamily="2" charset="-122"/>
                <a:sym typeface="+mn-ea"/>
              </a:rPr>
              <a:t>目标函数增益主要来自于梯度绝对值较大的样本 </a:t>
            </a:r>
            <a:r>
              <a:rPr lang="en-US" sz="1600" dirty="0">
                <a:solidFill>
                  <a:schemeClr val="tx1"/>
                </a:solidFill>
                <a:ea typeface="宋体" panose="02010600030101010101" pitchFamily="2" charset="-122"/>
                <a:sym typeface="+mn-ea"/>
              </a:rPr>
              <a:t>=</a:t>
            </a:r>
            <a:r>
              <a:rPr lang="en-US" altLang="zh-CN" sz="1600" dirty="0">
                <a:solidFill>
                  <a:schemeClr val="tx1"/>
                </a:solidFill>
                <a:ea typeface="宋体" panose="02010600030101010101" pitchFamily="2" charset="-122"/>
                <a:sym typeface="+mn-ea"/>
              </a:rPr>
              <a:t>&gt; GOSS</a:t>
            </a:r>
            <a:r>
              <a:rPr lang="zh-CN" altLang="zh-CN" sz="1600" dirty="0">
                <a:solidFill>
                  <a:schemeClr val="tx1"/>
                </a:solidFill>
                <a:ea typeface="宋体" panose="02010600030101010101" pitchFamily="2" charset="-122"/>
                <a:sym typeface="+mn-ea"/>
              </a:rPr>
              <a:t>算法</a:t>
            </a:r>
            <a:r>
              <a:rPr sz="1600" dirty="0">
                <a:solidFill>
                  <a:schemeClr val="tx1"/>
                </a:solidFill>
                <a:ea typeface="宋体" panose="02010600030101010101" pitchFamily="2" charset="-122"/>
                <a:sym typeface="+mn-ea"/>
              </a:rPr>
              <a:t>在性能和精度之间</a:t>
            </a:r>
            <a:r>
              <a:rPr lang="zh-CN" sz="1600" dirty="0">
                <a:solidFill>
                  <a:schemeClr val="tx1"/>
                </a:solidFill>
                <a:ea typeface="宋体" panose="02010600030101010101" pitchFamily="2" charset="-122"/>
                <a:sym typeface="+mn-ea"/>
              </a:rPr>
              <a:t>进行了很好的</a:t>
            </a:r>
            <a:r>
              <a:rPr lang="en-US" altLang="zh-CN" sz="1600" dirty="0">
                <a:solidFill>
                  <a:schemeClr val="tx1"/>
                </a:solidFill>
                <a:ea typeface="宋体" panose="02010600030101010101" pitchFamily="2" charset="-122"/>
                <a:sym typeface="+mn-ea"/>
              </a:rPr>
              <a:t>trade off</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8" name="表格 7"/>
          <p:cNvGraphicFramePr>
            <a:graphicFrameLocks noGrp="1"/>
          </p:cNvGraphicFramePr>
          <p:nvPr>
            <p:custDataLst>
              <p:tags r:id="rId3"/>
            </p:custDataLst>
          </p:nvPr>
        </p:nvGraphicFramePr>
        <p:xfrm>
          <a:off x="4982210" y="1934845"/>
          <a:ext cx="7218045" cy="1501775"/>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674370">
                  <a:extLst>
                    <a:ext uri="{9D8B030D-6E8A-4147-A177-3AD203B41FA5}">
                      <a16:colId xmlns:a16="http://schemas.microsoft.com/office/drawing/2014/main" val="20001"/>
                    </a:ext>
                  </a:extLst>
                </a:gridCol>
                <a:gridCol w="802005">
                  <a:extLst>
                    <a:ext uri="{9D8B030D-6E8A-4147-A177-3AD203B41FA5}">
                      <a16:colId xmlns:a16="http://schemas.microsoft.com/office/drawing/2014/main" val="20002"/>
                    </a:ext>
                  </a:extLst>
                </a:gridCol>
                <a:gridCol w="802005">
                  <a:extLst>
                    <a:ext uri="{9D8B030D-6E8A-4147-A177-3AD203B41FA5}">
                      <a16:colId xmlns:a16="http://schemas.microsoft.com/office/drawing/2014/main" val="20003"/>
                    </a:ext>
                  </a:extLst>
                </a:gridCol>
                <a:gridCol w="802005">
                  <a:extLst>
                    <a:ext uri="{9D8B030D-6E8A-4147-A177-3AD203B41FA5}">
                      <a16:colId xmlns:a16="http://schemas.microsoft.com/office/drawing/2014/main" val="20004"/>
                    </a:ext>
                  </a:extLst>
                </a:gridCol>
                <a:gridCol w="802005">
                  <a:extLst>
                    <a:ext uri="{9D8B030D-6E8A-4147-A177-3AD203B41FA5}">
                      <a16:colId xmlns:a16="http://schemas.microsoft.com/office/drawing/2014/main" val="20005"/>
                    </a:ext>
                  </a:extLst>
                </a:gridCol>
                <a:gridCol w="802005">
                  <a:extLst>
                    <a:ext uri="{9D8B030D-6E8A-4147-A177-3AD203B41FA5}">
                      <a16:colId xmlns:a16="http://schemas.microsoft.com/office/drawing/2014/main" val="20006"/>
                    </a:ext>
                  </a:extLst>
                </a:gridCol>
                <a:gridCol w="802005">
                  <a:extLst>
                    <a:ext uri="{9D8B030D-6E8A-4147-A177-3AD203B41FA5}">
                      <a16:colId xmlns:a16="http://schemas.microsoft.com/office/drawing/2014/main" val="20007"/>
                    </a:ext>
                  </a:extLst>
                </a:gridCol>
                <a:gridCol w="802005">
                  <a:extLst>
                    <a:ext uri="{9D8B030D-6E8A-4147-A177-3AD203B41FA5}">
                      <a16:colId xmlns:a16="http://schemas.microsoft.com/office/drawing/2014/main" val="20008"/>
                    </a:ext>
                  </a:extLst>
                </a:gridCol>
              </a:tblGrid>
              <a:tr h="36830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3</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4</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5</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6</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7</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8</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0.1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5.0</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962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b="1" dirty="0">
                          <a:solidFill>
                            <a:srgbClr val="404040"/>
                          </a:solidFill>
                        </a:rPr>
                        <a:t>0.7</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b="1" dirty="0">
                          <a:solidFill>
                            <a:srgbClr val="404040"/>
                          </a:solidFill>
                        </a:rPr>
                        <a:t>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6830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sp>
        <p:nvSpPr>
          <p:cNvPr id="11" name="矩形 10"/>
          <p:cNvSpPr/>
          <p:nvPr/>
        </p:nvSpPr>
        <p:spPr>
          <a:xfrm>
            <a:off x="6632575" y="193421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5734050" y="3843655"/>
            <a:ext cx="5329555" cy="953135"/>
          </a:xfrm>
          <a:prstGeom prst="rect">
            <a:avLst/>
          </a:prstGeom>
        </p:spPr>
        <p:txBody>
          <a:bodyPr wrap="square">
            <a:spAutoFit/>
          </a:bodyPr>
          <a:lstStyle/>
          <a:p>
            <a:r>
              <a:rPr lang="en-US" altLang="zh-CN" sz="1400" dirty="0">
                <a:solidFill>
                  <a:schemeClr val="tx1"/>
                </a:solidFill>
              </a:rPr>
              <a:t>gi</a:t>
            </a:r>
            <a:r>
              <a:rPr lang="zh-CN" altLang="en-US" sz="1400" dirty="0">
                <a:solidFill>
                  <a:schemeClr val="tx1"/>
                </a:solidFill>
                <a:ea typeface="宋体" panose="02010600030101010101" pitchFamily="2" charset="-122"/>
              </a:rPr>
              <a:t>：梯度绝对值，假设阈值为</a:t>
            </a:r>
            <a:r>
              <a:rPr lang="en-US" altLang="zh-CN" sz="1400" dirty="0">
                <a:solidFill>
                  <a:schemeClr val="tx1"/>
                </a:solidFill>
                <a:ea typeface="宋体" panose="02010600030101010101" pitchFamily="2" charset="-122"/>
              </a:rPr>
              <a:t>0.1</a:t>
            </a:r>
            <a:endParaRPr lang="zh-CN" altLang="en-US" sz="1400" dirty="0">
              <a:solidFill>
                <a:schemeClr val="tx1"/>
              </a:solidFill>
            </a:endParaRPr>
          </a:p>
          <a:p>
            <a:r>
              <a:rPr lang="zh-CN" altLang="en-US" sz="1400" dirty="0">
                <a:solidFill>
                  <a:schemeClr val="tx1"/>
                </a:solidFill>
              </a:rPr>
              <a:t>对</a:t>
            </a:r>
            <a:r>
              <a:rPr lang="en-US" altLang="zh-CN" sz="1400" dirty="0">
                <a:solidFill>
                  <a:schemeClr val="tx1"/>
                </a:solidFill>
              </a:rPr>
              <a:t>gi&lt;0.1</a:t>
            </a:r>
            <a:r>
              <a:rPr lang="zh-CN" altLang="en-US" sz="1400" dirty="0">
                <a:solidFill>
                  <a:schemeClr val="tx1"/>
                </a:solidFill>
              </a:rPr>
              <a:t>的样本 </a:t>
            </a:r>
            <a:r>
              <a:rPr lang="en-US" altLang="zh-CN" sz="1400" dirty="0">
                <a:solidFill>
                  <a:schemeClr val="tx1"/>
                </a:solidFill>
              </a:rPr>
              <a:t>=&gt; 1/3</a:t>
            </a:r>
            <a:r>
              <a:rPr lang="zh-CN" altLang="en-US" sz="1400" dirty="0">
                <a:solidFill>
                  <a:schemeClr val="tx1"/>
                </a:solidFill>
              </a:rPr>
              <a:t>概率进行采样</a:t>
            </a:r>
          </a:p>
          <a:p>
            <a:r>
              <a:rPr lang="zh-CN" altLang="en-US" sz="1400" dirty="0">
                <a:solidFill>
                  <a:schemeClr val="tx1"/>
                </a:solidFill>
                <a:sym typeface="+mn-ea"/>
              </a:rPr>
              <a:t>对</a:t>
            </a:r>
            <a:r>
              <a:rPr lang="en-US" altLang="zh-CN" sz="1400" dirty="0">
                <a:solidFill>
                  <a:schemeClr val="tx1"/>
                </a:solidFill>
                <a:sym typeface="+mn-ea"/>
              </a:rPr>
              <a:t>gi&gt;=0.1</a:t>
            </a:r>
            <a:r>
              <a:rPr lang="zh-CN" altLang="en-US" sz="1400" dirty="0">
                <a:solidFill>
                  <a:schemeClr val="tx1"/>
                </a:solidFill>
                <a:sym typeface="+mn-ea"/>
              </a:rPr>
              <a:t>的样本 </a:t>
            </a:r>
            <a:r>
              <a:rPr lang="en-US" altLang="zh-CN" sz="1400" dirty="0">
                <a:solidFill>
                  <a:schemeClr val="tx1"/>
                </a:solidFill>
                <a:sym typeface="+mn-ea"/>
              </a:rPr>
              <a:t>=&gt; </a:t>
            </a:r>
            <a:r>
              <a:rPr lang="zh-CN" altLang="en-US" sz="1400" dirty="0">
                <a:solidFill>
                  <a:schemeClr val="tx1"/>
                </a:solidFill>
                <a:sym typeface="+mn-ea"/>
              </a:rPr>
              <a:t>全部保留</a:t>
            </a:r>
            <a:endParaRPr lang="zh-CN" altLang="en-US" sz="1400" dirty="0">
              <a:solidFill>
                <a:schemeClr val="tx1"/>
              </a:solidFill>
            </a:endParaRPr>
          </a:p>
          <a:p>
            <a:endParaRPr lang="zh-CN" altLang="en-US" sz="1400" dirty="0">
              <a:solidFill>
                <a:schemeClr val="tx1"/>
              </a:solidFill>
            </a:endParaRPr>
          </a:p>
        </p:txBody>
      </p:sp>
      <p:graphicFrame>
        <p:nvGraphicFramePr>
          <p:cNvPr id="39" name="表格 38"/>
          <p:cNvGraphicFramePr>
            <a:graphicFrameLocks noGrp="1"/>
          </p:cNvGraphicFramePr>
          <p:nvPr>
            <p:custDataLst>
              <p:tags r:id="rId4"/>
            </p:custDataLst>
          </p:nvPr>
        </p:nvGraphicFramePr>
        <p:xfrm>
          <a:off x="6512560" y="4796790"/>
          <a:ext cx="4784725" cy="1475740"/>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1197610">
                  <a:extLst>
                    <a:ext uri="{9D8B030D-6E8A-4147-A177-3AD203B41FA5}">
                      <a16:colId xmlns:a16="http://schemas.microsoft.com/office/drawing/2014/main" val="20001"/>
                    </a:ext>
                  </a:extLst>
                </a:gridCol>
                <a:gridCol w="1461135">
                  <a:extLst>
                    <a:ext uri="{9D8B030D-6E8A-4147-A177-3AD203B41FA5}">
                      <a16:colId xmlns:a16="http://schemas.microsoft.com/office/drawing/2014/main" val="20002"/>
                    </a:ext>
                  </a:extLst>
                </a:gridCol>
                <a:gridCol w="1196340">
                  <a:extLst>
                    <a:ext uri="{9D8B030D-6E8A-4147-A177-3AD203B41FA5}">
                      <a16:colId xmlns:a16="http://schemas.microsoft.com/office/drawing/2014/main" val="20003"/>
                    </a:ext>
                  </a:extLst>
                </a:gridCol>
              </a:tblGrid>
              <a:tr h="368935">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bin3</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3=0+1</a:t>
                      </a:r>
                      <a:r>
                        <a:rPr lang="zh-CN" altLang="en-US" sz="1400" dirty="0">
                          <a:solidFill>
                            <a:srgbClr val="404040"/>
                          </a:solidFill>
                        </a:rPr>
                        <a:t>*</a:t>
                      </a:r>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4=1+1</a:t>
                      </a:r>
                      <a:r>
                        <a:rPr lang="zh-CN" altLang="en-US" sz="1400" dirty="0">
                          <a:solidFill>
                            <a:srgbClr val="404040"/>
                          </a:solidFill>
                        </a:rPr>
                        <a:t>*</a:t>
                      </a:r>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1=1+0</a:t>
                      </a:r>
                      <a:r>
                        <a:rPr lang="zh-CN" altLang="en-US" sz="1400" dirty="0">
                          <a:solidFill>
                            <a:srgbClr val="404040"/>
                          </a:solidFill>
                        </a:rPr>
                        <a:t>*</a:t>
                      </a:r>
                      <a:r>
                        <a:rPr lang="en-US" altLang="zh-CN" sz="1400" dirty="0">
                          <a:solidFill>
                            <a:srgbClr val="404040"/>
                          </a:solidFill>
                        </a:rPr>
                        <a:t>3</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0.09</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0.85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0.12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sp>
        <p:nvSpPr>
          <p:cNvPr id="44" name="右箭头 43"/>
          <p:cNvSpPr/>
          <p:nvPr/>
        </p:nvSpPr>
        <p:spPr>
          <a:xfrm rot="5400000">
            <a:off x="8791575" y="407924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2" name="对象 -2147482616"/>
          <p:cNvGraphicFramePr>
            <a:graphicFrameLocks noChangeAspect="1"/>
          </p:cNvGraphicFramePr>
          <p:nvPr/>
        </p:nvGraphicFramePr>
        <p:xfrm>
          <a:off x="5334000" y="2626360"/>
          <a:ext cx="318135" cy="448310"/>
        </p:xfrm>
        <a:graphic>
          <a:graphicData uri="http://schemas.openxmlformats.org/presentationml/2006/ole">
            <mc:AlternateContent xmlns:mc="http://schemas.openxmlformats.org/markup-compatibility/2006">
              <mc:Choice xmlns:v="urn:schemas-microsoft-com:vml" Requires="v">
                <p:oleObj spid="_x0000_s4770" r:id="rId7" imgW="165100" imgH="228600" progId="Equation.KSEE3">
                  <p:embed/>
                </p:oleObj>
              </mc:Choice>
              <mc:Fallback>
                <p:oleObj r:id="rId7" imgW="165100" imgH="228600" progId="Equation.KSEE3">
                  <p:embed/>
                  <p:pic>
                    <p:nvPicPr>
                      <p:cNvPr id="2" name="对象 -2147482616"/>
                      <p:cNvPicPr/>
                      <p:nvPr/>
                    </p:nvPicPr>
                    <p:blipFill>
                      <a:blip r:embed="rId8"/>
                      <a:stretch>
                        <a:fillRect/>
                      </a:stretch>
                    </p:blipFill>
                    <p:spPr>
                      <a:xfrm>
                        <a:off x="5334000" y="2626360"/>
                        <a:ext cx="318135" cy="44831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327015" y="3016885"/>
          <a:ext cx="294005" cy="448310"/>
        </p:xfrm>
        <a:graphic>
          <a:graphicData uri="http://schemas.openxmlformats.org/presentationml/2006/ole">
            <mc:AlternateContent xmlns:mc="http://schemas.openxmlformats.org/markup-compatibility/2006">
              <mc:Choice xmlns:v="urn:schemas-microsoft-com:vml" Requires="v">
                <p:oleObj spid="_x0000_s4771" r:id="rId9" imgW="152400" imgH="228600" progId="Equation.KSEE3">
                  <p:embed/>
                </p:oleObj>
              </mc:Choice>
              <mc:Fallback>
                <p:oleObj r:id="rId9" imgW="152400" imgH="228600" progId="Equation.KSEE3">
                  <p:embed/>
                  <p:pic>
                    <p:nvPicPr>
                      <p:cNvPr id="5" name="对象 -2147482616"/>
                      <p:cNvPicPr/>
                      <p:nvPr/>
                    </p:nvPicPr>
                    <p:blipFill>
                      <a:blip r:embed="rId10"/>
                      <a:stretch>
                        <a:fillRect/>
                      </a:stretch>
                    </p:blipFill>
                    <p:spPr>
                      <a:xfrm>
                        <a:off x="5327015" y="3016885"/>
                        <a:ext cx="294005" cy="44831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317490" y="2294890"/>
          <a:ext cx="294005" cy="448310"/>
        </p:xfrm>
        <a:graphic>
          <a:graphicData uri="http://schemas.openxmlformats.org/presentationml/2006/ole">
            <mc:AlternateContent xmlns:mc="http://schemas.openxmlformats.org/markup-compatibility/2006">
              <mc:Choice xmlns:v="urn:schemas-microsoft-com:vml" Requires="v">
                <p:oleObj spid="_x0000_s4772" r:id="rId11" imgW="152400" imgH="228600" progId="Equation.KSEE3">
                  <p:embed/>
                </p:oleObj>
              </mc:Choice>
              <mc:Fallback>
                <p:oleObj r:id="rId11" imgW="152400" imgH="228600" progId="Equation.KSEE3">
                  <p:embed/>
                  <p:pic>
                    <p:nvPicPr>
                      <p:cNvPr id="7" name="对象 -2147482616"/>
                      <p:cNvPicPr/>
                      <p:nvPr/>
                    </p:nvPicPr>
                    <p:blipFill>
                      <a:blip r:embed="rId12"/>
                      <a:stretch>
                        <a:fillRect/>
                      </a:stretch>
                    </p:blipFill>
                    <p:spPr>
                      <a:xfrm>
                        <a:off x="5317490" y="229489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5386070" y="1950720"/>
          <a:ext cx="170815" cy="323850"/>
        </p:xfrm>
        <a:graphic>
          <a:graphicData uri="http://schemas.openxmlformats.org/presentationml/2006/ole">
            <mc:AlternateContent xmlns:mc="http://schemas.openxmlformats.org/markup-compatibility/2006">
              <mc:Choice xmlns:v="urn:schemas-microsoft-com:vml" Requires="v">
                <p:oleObj spid="_x0000_s4773" r:id="rId13" imgW="88265" imgH="165100" progId="Equation.KSEE3">
                  <p:embed/>
                </p:oleObj>
              </mc:Choice>
              <mc:Fallback>
                <p:oleObj r:id="rId13" imgW="88265" imgH="165100" progId="Equation.KSEE3">
                  <p:embed/>
                  <p:pic>
                    <p:nvPicPr>
                      <p:cNvPr id="15" name="对象 -2147482616"/>
                      <p:cNvPicPr/>
                      <p:nvPr/>
                    </p:nvPicPr>
                    <p:blipFill>
                      <a:blip r:embed="rId14"/>
                      <a:stretch>
                        <a:fillRect/>
                      </a:stretch>
                    </p:blipFill>
                    <p:spPr>
                      <a:xfrm>
                        <a:off x="5386070" y="1950720"/>
                        <a:ext cx="170815" cy="323850"/>
                      </a:xfrm>
                      <a:prstGeom prst="rect">
                        <a:avLst/>
                      </a:prstGeom>
                      <a:noFill/>
                      <a:ln w="38100">
                        <a:noFill/>
                        <a:miter/>
                      </a:ln>
                    </p:spPr>
                  </p:pic>
                </p:oleObj>
              </mc:Fallback>
            </mc:AlternateContent>
          </a:graphicData>
        </a:graphic>
      </p:graphicFrame>
      <p:sp>
        <p:nvSpPr>
          <p:cNvPr id="13" name="矩形 12"/>
          <p:cNvSpPr/>
          <p:nvPr/>
        </p:nvSpPr>
        <p:spPr>
          <a:xfrm>
            <a:off x="8255000" y="1937385"/>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9844405" y="194437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0686415" y="193421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6"/>
          <p:cNvCxnSpPr/>
          <p:nvPr/>
        </p:nvCxnSpPr>
        <p:spPr>
          <a:xfrm>
            <a:off x="8178800" y="196977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线连接符 6"/>
          <p:cNvCxnSpPr/>
          <p:nvPr/>
        </p:nvCxnSpPr>
        <p:spPr>
          <a:xfrm>
            <a:off x="10604500" y="196215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0" name="对象 -2147482616"/>
          <p:cNvGraphicFramePr>
            <a:graphicFrameLocks noChangeAspect="1"/>
          </p:cNvGraphicFramePr>
          <p:nvPr/>
        </p:nvGraphicFramePr>
        <p:xfrm>
          <a:off x="6835458" y="5504815"/>
          <a:ext cx="341630" cy="448310"/>
        </p:xfrm>
        <a:graphic>
          <a:graphicData uri="http://schemas.openxmlformats.org/presentationml/2006/ole">
            <mc:AlternateContent xmlns:mc="http://schemas.openxmlformats.org/markup-compatibility/2006">
              <mc:Choice xmlns:v="urn:schemas-microsoft-com:vml" Requires="v">
                <p:oleObj spid="_x0000_s4774" r:id="rId15" imgW="177165" imgH="228600" progId="Equation.KSEE3">
                  <p:embed/>
                </p:oleObj>
              </mc:Choice>
              <mc:Fallback>
                <p:oleObj r:id="rId15" imgW="177165" imgH="228600" progId="Equation.KSEE3">
                  <p:embed/>
                  <p:pic>
                    <p:nvPicPr>
                      <p:cNvPr id="20" name="对象 -2147482616"/>
                      <p:cNvPicPr/>
                      <p:nvPr/>
                    </p:nvPicPr>
                    <p:blipFill>
                      <a:blip r:embed="rId16"/>
                      <a:stretch>
                        <a:fillRect/>
                      </a:stretch>
                    </p:blipFill>
                    <p:spPr>
                      <a:xfrm>
                        <a:off x="6835458" y="5504815"/>
                        <a:ext cx="341630" cy="448310"/>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19583" y="5895340"/>
          <a:ext cx="392430" cy="448310"/>
        </p:xfrm>
        <a:graphic>
          <a:graphicData uri="http://schemas.openxmlformats.org/presentationml/2006/ole">
            <mc:AlternateContent xmlns:mc="http://schemas.openxmlformats.org/markup-compatibility/2006">
              <mc:Choice xmlns:v="urn:schemas-microsoft-com:vml" Requires="v">
                <p:oleObj spid="_x0000_s4775" r:id="rId17" imgW="203200" imgH="228600" progId="Equation.KSEE3">
                  <p:embed/>
                </p:oleObj>
              </mc:Choice>
              <mc:Fallback>
                <p:oleObj r:id="rId17" imgW="203200" imgH="228600" progId="Equation.KSEE3">
                  <p:embed/>
                  <p:pic>
                    <p:nvPicPr>
                      <p:cNvPr id="22" name="对象 -2147482616"/>
                      <p:cNvPicPr/>
                      <p:nvPr/>
                    </p:nvPicPr>
                    <p:blipFill>
                      <a:blip r:embed="rId18"/>
                      <a:stretch>
                        <a:fillRect/>
                      </a:stretch>
                    </p:blipFill>
                    <p:spPr>
                      <a:xfrm>
                        <a:off x="6819583" y="5895340"/>
                        <a:ext cx="392430" cy="448310"/>
                      </a:xfrm>
                      <a:prstGeom prst="rect">
                        <a:avLst/>
                      </a:prstGeom>
                      <a:noFill/>
                      <a:ln w="38100">
                        <a:noFill/>
                        <a:miter/>
                      </a:ln>
                    </p:spPr>
                  </p:pic>
                </p:oleObj>
              </mc:Fallback>
            </mc:AlternateContent>
          </a:graphicData>
        </a:graphic>
      </p:graphicFrame>
      <p:graphicFrame>
        <p:nvGraphicFramePr>
          <p:cNvPr id="25" name="对象 -2147482616"/>
          <p:cNvGraphicFramePr>
            <a:graphicFrameLocks noChangeAspect="1"/>
          </p:cNvGraphicFramePr>
          <p:nvPr/>
        </p:nvGraphicFramePr>
        <p:xfrm>
          <a:off x="6822440" y="5173345"/>
          <a:ext cx="367665" cy="448310"/>
        </p:xfrm>
        <a:graphic>
          <a:graphicData uri="http://schemas.openxmlformats.org/presentationml/2006/ole">
            <mc:AlternateContent xmlns:mc="http://schemas.openxmlformats.org/markup-compatibility/2006">
              <mc:Choice xmlns:v="urn:schemas-microsoft-com:vml" Requires="v">
                <p:oleObj spid="_x0000_s4776" r:id="rId19" imgW="190500" imgH="228600" progId="Equation.KSEE3">
                  <p:embed/>
                </p:oleObj>
              </mc:Choice>
              <mc:Fallback>
                <p:oleObj r:id="rId19" imgW="190500" imgH="228600" progId="Equation.KSEE3">
                  <p:embed/>
                  <p:pic>
                    <p:nvPicPr>
                      <p:cNvPr id="25" name="对象 -2147482616"/>
                      <p:cNvPicPr/>
                      <p:nvPr/>
                    </p:nvPicPr>
                    <p:blipFill>
                      <a:blip r:embed="rId20"/>
                      <a:stretch>
                        <a:fillRect/>
                      </a:stretch>
                    </p:blipFill>
                    <p:spPr>
                      <a:xfrm>
                        <a:off x="6822440" y="5173345"/>
                        <a:ext cx="367665" cy="44831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6632258" y="4791710"/>
          <a:ext cx="762000" cy="398780"/>
        </p:xfrm>
        <a:graphic>
          <a:graphicData uri="http://schemas.openxmlformats.org/presentationml/2006/ole">
            <mc:AlternateContent xmlns:mc="http://schemas.openxmlformats.org/markup-compatibility/2006">
              <mc:Choice xmlns:v="urn:schemas-microsoft-com:vml" Requires="v">
                <p:oleObj spid="_x0000_s4777" r:id="rId21" imgW="393700" imgH="203200" progId="Equation.KSEE3">
                  <p:embed/>
                </p:oleObj>
              </mc:Choice>
              <mc:Fallback>
                <p:oleObj r:id="rId21" imgW="393700" imgH="203200" progId="Equation.KSEE3">
                  <p:embed/>
                  <p:pic>
                    <p:nvPicPr>
                      <p:cNvPr id="29" name="对象 -2147482616"/>
                      <p:cNvPicPr/>
                      <p:nvPr/>
                    </p:nvPicPr>
                    <p:blipFill>
                      <a:blip r:embed="rId22"/>
                      <a:stretch>
                        <a:fillRect/>
                      </a:stretch>
                    </p:blipFill>
                    <p:spPr>
                      <a:xfrm>
                        <a:off x="6632258" y="4791710"/>
                        <a:ext cx="762000" cy="39878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6470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chemeClr val="tx1"/>
                </a:solidFill>
                <a:ea typeface="宋体" panose="02010600030101010101" pitchFamily="2" charset="-122"/>
                <a:sym typeface="+mn-ea"/>
              </a:rPr>
              <a:t>E</a:t>
            </a:r>
            <a:r>
              <a:rPr lang="zh-CN" sz="1600" dirty="0">
                <a:solidFill>
                  <a:schemeClr val="tx1"/>
                </a:solidFill>
                <a:ea typeface="宋体" panose="02010600030101010101" pitchFamily="2" charset="-122"/>
                <a:sym typeface="+mn-ea"/>
              </a:rPr>
              <a:t>FB算法</a:t>
            </a:r>
            <a:r>
              <a:rPr lang="zh-CN" altLang="en-US" sz="1600" dirty="0">
                <a:ea typeface="宋体" panose="02010600030101010101" pitchFamily="2" charset="-122"/>
                <a:sym typeface="+mn-ea"/>
              </a:rPr>
              <a:t>：</a:t>
            </a:r>
          </a:p>
          <a:p>
            <a:pPr>
              <a:lnSpc>
                <a:spcPct val="150000"/>
              </a:lnSpc>
            </a:pPr>
            <a:r>
              <a:rPr lang="zh-CN" sz="1600" dirty="0">
                <a:solidFill>
                  <a:schemeClr val="tx1"/>
                </a:solidFill>
                <a:ea typeface="宋体" panose="02010600030101010101" pitchFamily="2" charset="-122"/>
                <a:sym typeface="+mn-ea"/>
              </a:rPr>
              <a:t>Exclusive Feature Bundling，互斥特征绑定算法</a:t>
            </a:r>
          </a:p>
          <a:p>
            <a:pPr>
              <a:lnSpc>
                <a:spcPct val="150000"/>
              </a:lnSpc>
            </a:pPr>
            <a:r>
              <a:rPr lang="zh-CN" altLang="en-US" sz="1600" dirty="0">
                <a:ea typeface="宋体" panose="02010600030101010101" pitchFamily="2" charset="-122"/>
                <a:sym typeface="+mn-ea"/>
              </a:rPr>
              <a:t>思想是特征中包含大量稀疏特征的时候，减少构建直方图的特征数量，从而降低计算复杂度</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数据集中通常会有大量的稀疏特征（大部分为0，少量为非</a:t>
            </a:r>
            <a:r>
              <a:rPr lang="en-US" altLang="zh-CN" sz="1600" dirty="0">
                <a:ea typeface="宋体" panose="02010600030101010101" pitchFamily="2" charset="-122"/>
                <a:sym typeface="+mn-ea"/>
              </a:rPr>
              <a:t>0</a:t>
            </a:r>
            <a:r>
              <a:rPr lang="zh-CN" altLang="en-US" sz="1600" dirty="0">
                <a:ea typeface="宋体" panose="02010600030101010101" pitchFamily="2" charset="-122"/>
                <a:sym typeface="+mn-ea"/>
              </a:rPr>
              <a:t>）我们认为这些稀疏特征是互斥的，即不会同时取非零值</a:t>
            </a:r>
          </a:p>
          <a:p>
            <a:pPr>
              <a:lnSpc>
                <a:spcPct val="150000"/>
              </a:lnSpc>
            </a:pPr>
            <a:r>
              <a:rPr lang="en-US" altLang="zh-CN" sz="1600" dirty="0">
                <a:ea typeface="宋体" panose="02010600030101010101" pitchFamily="2" charset="-122"/>
                <a:sym typeface="+mn-ea"/>
              </a:rPr>
              <a:t>EFB</a:t>
            </a:r>
            <a:r>
              <a:rPr lang="zh-CN" altLang="en-US" sz="1600" dirty="0">
                <a:ea typeface="宋体" panose="02010600030101010101" pitchFamily="2" charset="-122"/>
                <a:sym typeface="+mn-ea"/>
              </a:rPr>
              <a:t>算法可以通过对某些特征的取值重新编码，将多个这样互斥的特征绑定为一个新的特征</a:t>
            </a:r>
          </a:p>
          <a:p>
            <a:pPr>
              <a:lnSpc>
                <a:spcPct val="150000"/>
              </a:lnSpc>
            </a:pPr>
            <a:r>
              <a:rPr lang="zh-CN" altLang="en-US" sz="1600" dirty="0">
                <a:ea typeface="宋体" panose="02010600030101010101" pitchFamily="2" charset="-122"/>
                <a:sym typeface="+mn-ea"/>
              </a:rPr>
              <a:t>类别特征可以转换成onehot编码，这些多个特征的onehot编码是互斥的，可以使用</a:t>
            </a:r>
            <a:r>
              <a:rPr lang="en-US" altLang="zh-CN" sz="1600" dirty="0">
                <a:ea typeface="宋体" panose="02010600030101010101" pitchFamily="2" charset="-122"/>
                <a:sym typeface="+mn-ea"/>
              </a:rPr>
              <a:t>EFB</a:t>
            </a:r>
            <a:r>
              <a:rPr lang="zh-CN" altLang="en-US" sz="1600" dirty="0">
                <a:ea typeface="宋体" panose="02010600030101010101" pitchFamily="2" charset="-122"/>
                <a:sym typeface="+mn-ea"/>
              </a:rPr>
              <a:t>将他们绑定为一个特征</a:t>
            </a:r>
          </a:p>
          <a:p>
            <a:pPr>
              <a:lnSpc>
                <a:spcPct val="150000"/>
              </a:lnSpc>
            </a:pPr>
            <a:r>
              <a:rPr lang="zh-CN" altLang="en-US" sz="1600" dirty="0">
                <a:ea typeface="宋体" panose="02010600030101010101" pitchFamily="2" charset="-122"/>
                <a:sym typeface="+mn-ea"/>
              </a:rPr>
              <a:t>在</a:t>
            </a:r>
            <a:r>
              <a:rPr lang="en-US" altLang="zh-CN" sz="1600" dirty="0">
                <a:ea typeface="宋体" panose="02010600030101010101" pitchFamily="2" charset="-122"/>
                <a:sym typeface="+mn-ea"/>
              </a:rPr>
              <a:t>LightGBM</a:t>
            </a:r>
            <a:r>
              <a:rPr lang="zh-CN" altLang="en-US" sz="1600" dirty="0">
                <a:ea typeface="宋体" panose="02010600030101010101" pitchFamily="2" charset="-122"/>
                <a:sym typeface="+mn-ea"/>
              </a:rPr>
              <a:t>中，可以直接将每个类别取值和一个bin关联，从而自动地处理它们，也就无需预处理成onehot编码</a:t>
            </a: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cxnSp>
        <p:nvCxnSpPr>
          <p:cNvPr id="5" name="直线箭头连接符 4"/>
          <p:cNvCxnSpPr/>
          <p:nvPr/>
        </p:nvCxnSpPr>
        <p:spPr>
          <a:xfrm>
            <a:off x="6859240" y="362648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p:cNvCxnSpPr/>
          <p:nvPr/>
        </p:nvCxnSpPr>
        <p:spPr>
          <a:xfrm flipV="1">
            <a:off x="6859240" y="222948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014210" y="2508885"/>
            <a:ext cx="292100" cy="1117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6946099" y="2176150"/>
            <a:ext cx="428322" cy="369332"/>
          </a:xfrm>
          <a:prstGeom prst="rect">
            <a:avLst/>
          </a:prstGeom>
          <a:noFill/>
        </p:spPr>
        <p:txBody>
          <a:bodyPr wrap="none" rtlCol="0">
            <a:spAutoFit/>
          </a:bodyPr>
          <a:lstStyle/>
          <a:p>
            <a:r>
              <a:rPr kumimoji="1" lang="en-US" altLang="zh-CN" dirty="0"/>
              <a:t>90</a:t>
            </a:r>
            <a:endParaRPr kumimoji="1" lang="zh-CN" altLang="en-US" dirty="0"/>
          </a:p>
        </p:txBody>
      </p:sp>
      <p:sp>
        <p:nvSpPr>
          <p:cNvPr id="9" name="文本框 8"/>
          <p:cNvSpPr txBox="1"/>
          <p:nvPr/>
        </p:nvSpPr>
        <p:spPr>
          <a:xfrm>
            <a:off x="8636024" y="3626484"/>
            <a:ext cx="732893" cy="276999"/>
          </a:xfrm>
          <a:prstGeom prst="rect">
            <a:avLst/>
          </a:prstGeom>
          <a:noFill/>
        </p:spPr>
        <p:txBody>
          <a:bodyPr wrap="none" rtlCol="0">
            <a:spAutoFit/>
          </a:bodyPr>
          <a:lstStyle/>
          <a:p>
            <a:r>
              <a:rPr kumimoji="1" lang="en-US" altLang="zh-CN" sz="1200" dirty="0"/>
              <a:t>feature1</a:t>
            </a:r>
            <a:endParaRPr kumimoji="1" lang="zh-CN" altLang="en-US" sz="1200" dirty="0"/>
          </a:p>
        </p:txBody>
      </p:sp>
      <p:sp>
        <p:nvSpPr>
          <p:cNvPr id="10" name="文本框 9"/>
          <p:cNvSpPr txBox="1"/>
          <p:nvPr/>
        </p:nvSpPr>
        <p:spPr>
          <a:xfrm>
            <a:off x="6520742" y="223188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17" name="文本框 16"/>
          <p:cNvSpPr txBox="1"/>
          <p:nvPr/>
        </p:nvSpPr>
        <p:spPr>
          <a:xfrm>
            <a:off x="7007013" y="362648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18" name="矩形 17"/>
          <p:cNvSpPr/>
          <p:nvPr/>
        </p:nvSpPr>
        <p:spPr>
          <a:xfrm>
            <a:off x="7334510" y="3310017"/>
            <a:ext cx="292096" cy="3164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664710" y="3448685"/>
            <a:ext cx="292098" cy="177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7322757" y="362648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21" name="文本框 20"/>
          <p:cNvSpPr txBox="1"/>
          <p:nvPr/>
        </p:nvSpPr>
        <p:spPr>
          <a:xfrm>
            <a:off x="7664673" y="363575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22" name="文本框 21"/>
          <p:cNvSpPr txBox="1"/>
          <p:nvPr/>
        </p:nvSpPr>
        <p:spPr>
          <a:xfrm>
            <a:off x="7324690" y="2940685"/>
            <a:ext cx="306494" cy="369332"/>
          </a:xfrm>
          <a:prstGeom prst="rect">
            <a:avLst/>
          </a:prstGeom>
          <a:noFill/>
        </p:spPr>
        <p:txBody>
          <a:bodyPr wrap="none" rtlCol="0">
            <a:spAutoFit/>
          </a:bodyPr>
          <a:lstStyle/>
          <a:p>
            <a:r>
              <a:rPr kumimoji="1" lang="en-US" altLang="zh-CN" dirty="0"/>
              <a:t>6</a:t>
            </a:r>
            <a:endParaRPr kumimoji="1" lang="zh-CN" altLang="en-US" dirty="0"/>
          </a:p>
        </p:txBody>
      </p:sp>
      <p:sp>
        <p:nvSpPr>
          <p:cNvPr id="23" name="文本框 22"/>
          <p:cNvSpPr txBox="1"/>
          <p:nvPr/>
        </p:nvSpPr>
        <p:spPr>
          <a:xfrm>
            <a:off x="7664673" y="3067685"/>
            <a:ext cx="306494" cy="369332"/>
          </a:xfrm>
          <a:prstGeom prst="rect">
            <a:avLst/>
          </a:prstGeom>
          <a:noFill/>
        </p:spPr>
        <p:txBody>
          <a:bodyPr wrap="none" rtlCol="0">
            <a:spAutoFit/>
          </a:bodyPr>
          <a:lstStyle/>
          <a:p>
            <a:r>
              <a:rPr kumimoji="1" lang="en-US" altLang="zh-CN" dirty="0"/>
              <a:t>4</a:t>
            </a:r>
            <a:endParaRPr kumimoji="1" lang="zh-CN" altLang="en-US" dirty="0"/>
          </a:p>
        </p:txBody>
      </p:sp>
      <p:cxnSp>
        <p:nvCxnSpPr>
          <p:cNvPr id="24" name="直线箭头连接符 23"/>
          <p:cNvCxnSpPr/>
          <p:nvPr/>
        </p:nvCxnSpPr>
        <p:spPr>
          <a:xfrm>
            <a:off x="9748490" y="366458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V="1">
            <a:off x="9748490" y="226758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903460" y="2546985"/>
            <a:ext cx="292100" cy="11176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9835349" y="2214250"/>
            <a:ext cx="428322" cy="369332"/>
          </a:xfrm>
          <a:prstGeom prst="rect">
            <a:avLst/>
          </a:prstGeom>
          <a:noFill/>
        </p:spPr>
        <p:txBody>
          <a:bodyPr wrap="none" rtlCol="0">
            <a:spAutoFit/>
          </a:bodyPr>
          <a:lstStyle/>
          <a:p>
            <a:r>
              <a:rPr kumimoji="1" lang="en-US" altLang="zh-CN" dirty="0"/>
              <a:t>95</a:t>
            </a:r>
            <a:endParaRPr kumimoji="1" lang="zh-CN" altLang="en-US" dirty="0"/>
          </a:p>
        </p:txBody>
      </p:sp>
      <p:sp>
        <p:nvSpPr>
          <p:cNvPr id="28" name="文本框 27"/>
          <p:cNvSpPr txBox="1"/>
          <p:nvPr/>
        </p:nvSpPr>
        <p:spPr>
          <a:xfrm>
            <a:off x="11525274" y="3664584"/>
            <a:ext cx="732893" cy="276999"/>
          </a:xfrm>
          <a:prstGeom prst="rect">
            <a:avLst/>
          </a:prstGeom>
          <a:noFill/>
        </p:spPr>
        <p:txBody>
          <a:bodyPr wrap="none" rtlCol="0">
            <a:spAutoFit/>
          </a:bodyPr>
          <a:lstStyle/>
          <a:p>
            <a:r>
              <a:rPr kumimoji="1" lang="en-US" altLang="zh-CN" sz="1200" dirty="0"/>
              <a:t>feature2</a:t>
            </a:r>
            <a:endParaRPr kumimoji="1" lang="zh-CN" altLang="en-US" sz="1200" dirty="0"/>
          </a:p>
        </p:txBody>
      </p:sp>
      <p:sp>
        <p:nvSpPr>
          <p:cNvPr id="29" name="文本框 28"/>
          <p:cNvSpPr txBox="1"/>
          <p:nvPr/>
        </p:nvSpPr>
        <p:spPr>
          <a:xfrm>
            <a:off x="9409992" y="226998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30" name="文本框 29"/>
          <p:cNvSpPr txBox="1"/>
          <p:nvPr/>
        </p:nvSpPr>
        <p:spPr>
          <a:xfrm>
            <a:off x="9896263" y="366458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31" name="矩形 30"/>
          <p:cNvSpPr/>
          <p:nvPr/>
        </p:nvSpPr>
        <p:spPr>
          <a:xfrm>
            <a:off x="10223760" y="3484551"/>
            <a:ext cx="285491" cy="1800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10553960" y="3618866"/>
            <a:ext cx="313176" cy="457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10212007" y="366458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34" name="文本框 33"/>
          <p:cNvSpPr txBox="1"/>
          <p:nvPr/>
        </p:nvSpPr>
        <p:spPr>
          <a:xfrm>
            <a:off x="10553923" y="367385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35" name="文本框 34"/>
          <p:cNvSpPr txBox="1"/>
          <p:nvPr/>
        </p:nvSpPr>
        <p:spPr>
          <a:xfrm>
            <a:off x="10202757" y="3115219"/>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37" name="文本框 36"/>
          <p:cNvSpPr txBox="1"/>
          <p:nvPr/>
        </p:nvSpPr>
        <p:spPr>
          <a:xfrm>
            <a:off x="10566623" y="3207385"/>
            <a:ext cx="306494" cy="369332"/>
          </a:xfrm>
          <a:prstGeom prst="rect">
            <a:avLst/>
          </a:prstGeom>
          <a:noFill/>
        </p:spPr>
        <p:txBody>
          <a:bodyPr wrap="none" rtlCol="0">
            <a:spAutoFit/>
          </a:bodyPr>
          <a:lstStyle/>
          <a:p>
            <a:r>
              <a:rPr kumimoji="1" lang="en-US" altLang="zh-CN" dirty="0"/>
              <a:t>1</a:t>
            </a:r>
            <a:endParaRPr kumimoji="1" lang="zh-CN" altLang="en-US" dirty="0"/>
          </a:p>
        </p:txBody>
      </p:sp>
      <p:cxnSp>
        <p:nvCxnSpPr>
          <p:cNvPr id="38" name="直线箭头连接符 37"/>
          <p:cNvCxnSpPr/>
          <p:nvPr/>
        </p:nvCxnSpPr>
        <p:spPr>
          <a:xfrm>
            <a:off x="9780875" y="593661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V="1">
            <a:off x="9780875" y="453961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935845" y="4819015"/>
            <a:ext cx="292100" cy="1117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9867734" y="4486280"/>
            <a:ext cx="1063112" cy="369332"/>
          </a:xfrm>
          <a:prstGeom prst="rect">
            <a:avLst/>
          </a:prstGeom>
          <a:noFill/>
        </p:spPr>
        <p:txBody>
          <a:bodyPr wrap="none" rtlCol="0">
            <a:spAutoFit/>
          </a:bodyPr>
          <a:lstStyle/>
          <a:p>
            <a:r>
              <a:rPr kumimoji="1" lang="en-US" altLang="zh-CN" dirty="0"/>
              <a:t>90-5=85</a:t>
            </a:r>
            <a:endParaRPr kumimoji="1" lang="zh-CN" altLang="en-US" dirty="0"/>
          </a:p>
        </p:txBody>
      </p:sp>
      <p:sp>
        <p:nvSpPr>
          <p:cNvPr id="42" name="文本框 41"/>
          <p:cNvSpPr txBox="1"/>
          <p:nvPr/>
        </p:nvSpPr>
        <p:spPr>
          <a:xfrm>
            <a:off x="11557659" y="5936614"/>
            <a:ext cx="643125" cy="276999"/>
          </a:xfrm>
          <a:prstGeom prst="rect">
            <a:avLst/>
          </a:prstGeom>
          <a:noFill/>
        </p:spPr>
        <p:txBody>
          <a:bodyPr wrap="none" rtlCol="0">
            <a:spAutoFit/>
          </a:bodyPr>
          <a:lstStyle/>
          <a:p>
            <a:r>
              <a:rPr kumimoji="1" lang="en-US" altLang="zh-CN" sz="1200" dirty="0"/>
              <a:t>bundle</a:t>
            </a:r>
            <a:endParaRPr kumimoji="1" lang="zh-CN" altLang="en-US" sz="1200" dirty="0"/>
          </a:p>
        </p:txBody>
      </p:sp>
      <p:sp>
        <p:nvSpPr>
          <p:cNvPr id="43" name="文本框 42"/>
          <p:cNvSpPr txBox="1"/>
          <p:nvPr/>
        </p:nvSpPr>
        <p:spPr>
          <a:xfrm>
            <a:off x="9442377" y="454201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44" name="文本框 43"/>
          <p:cNvSpPr txBox="1"/>
          <p:nvPr/>
        </p:nvSpPr>
        <p:spPr>
          <a:xfrm>
            <a:off x="9928648" y="593661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45" name="矩形 44"/>
          <p:cNvSpPr/>
          <p:nvPr/>
        </p:nvSpPr>
        <p:spPr>
          <a:xfrm>
            <a:off x="10256145" y="5620147"/>
            <a:ext cx="292096" cy="3164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10586345" y="5758815"/>
            <a:ext cx="292098" cy="177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10244392" y="593661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48" name="文本框 47"/>
          <p:cNvSpPr txBox="1"/>
          <p:nvPr/>
        </p:nvSpPr>
        <p:spPr>
          <a:xfrm>
            <a:off x="10586308" y="594588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49" name="文本框 48"/>
          <p:cNvSpPr txBox="1"/>
          <p:nvPr/>
        </p:nvSpPr>
        <p:spPr>
          <a:xfrm>
            <a:off x="10246325" y="5250815"/>
            <a:ext cx="306494" cy="369332"/>
          </a:xfrm>
          <a:prstGeom prst="rect">
            <a:avLst/>
          </a:prstGeom>
          <a:noFill/>
        </p:spPr>
        <p:txBody>
          <a:bodyPr wrap="none" rtlCol="0">
            <a:spAutoFit/>
          </a:bodyPr>
          <a:lstStyle/>
          <a:p>
            <a:r>
              <a:rPr kumimoji="1" lang="en-US" altLang="zh-CN" dirty="0"/>
              <a:t>6</a:t>
            </a:r>
            <a:endParaRPr kumimoji="1" lang="zh-CN" altLang="en-US" dirty="0"/>
          </a:p>
        </p:txBody>
      </p:sp>
      <p:sp>
        <p:nvSpPr>
          <p:cNvPr id="50" name="文本框 49"/>
          <p:cNvSpPr txBox="1"/>
          <p:nvPr/>
        </p:nvSpPr>
        <p:spPr>
          <a:xfrm>
            <a:off x="10586308" y="5377815"/>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1" name="矩形 50"/>
          <p:cNvSpPr/>
          <p:nvPr/>
        </p:nvSpPr>
        <p:spPr>
          <a:xfrm>
            <a:off x="10916545" y="5743881"/>
            <a:ext cx="285491" cy="1800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11246745" y="5878196"/>
            <a:ext cx="313176" cy="457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10904792" y="5923914"/>
            <a:ext cx="306494" cy="369332"/>
          </a:xfrm>
          <a:prstGeom prst="rect">
            <a:avLst/>
          </a:prstGeom>
          <a:noFill/>
        </p:spPr>
        <p:txBody>
          <a:bodyPr wrap="none" rtlCol="0">
            <a:spAutoFit/>
          </a:bodyPr>
          <a:lstStyle/>
          <a:p>
            <a:r>
              <a:rPr kumimoji="1" lang="en-US" altLang="zh-CN" dirty="0"/>
              <a:t>3</a:t>
            </a:r>
            <a:endParaRPr kumimoji="1" lang="zh-CN" altLang="en-US" dirty="0"/>
          </a:p>
        </p:txBody>
      </p:sp>
      <p:sp>
        <p:nvSpPr>
          <p:cNvPr id="54" name="文本框 53"/>
          <p:cNvSpPr txBox="1"/>
          <p:nvPr/>
        </p:nvSpPr>
        <p:spPr>
          <a:xfrm>
            <a:off x="11246708" y="5933181"/>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5" name="文本框 54"/>
          <p:cNvSpPr txBox="1"/>
          <p:nvPr/>
        </p:nvSpPr>
        <p:spPr>
          <a:xfrm>
            <a:off x="10895542" y="5374549"/>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6" name="文本框 55"/>
          <p:cNvSpPr txBox="1"/>
          <p:nvPr/>
        </p:nvSpPr>
        <p:spPr>
          <a:xfrm>
            <a:off x="11259408" y="5466715"/>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60" name="矩形 59"/>
          <p:cNvSpPr/>
          <p:nvPr/>
        </p:nvSpPr>
        <p:spPr>
          <a:xfrm>
            <a:off x="10223760" y="3165236"/>
            <a:ext cx="797300" cy="850952"/>
          </a:xfrm>
          <a:prstGeom prst="rect">
            <a:avLst/>
          </a:prstGeom>
          <a:noFill/>
          <a:ln w="19050">
            <a:solidFill>
              <a:srgbClr val="FF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9858115" y="2242185"/>
            <a:ext cx="330811" cy="17860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p:cNvSpPr txBox="1"/>
          <p:nvPr/>
        </p:nvSpPr>
        <p:spPr>
          <a:xfrm>
            <a:off x="9623419" y="1785077"/>
            <a:ext cx="998991" cy="369332"/>
          </a:xfrm>
          <a:prstGeom prst="rect">
            <a:avLst/>
          </a:prstGeom>
          <a:noFill/>
        </p:spPr>
        <p:txBody>
          <a:bodyPr wrap="none" rtlCol="0">
            <a:spAutoFit/>
          </a:bodyPr>
          <a:lstStyle/>
          <a:p>
            <a:r>
              <a:rPr kumimoji="1" lang="zh-CN" altLang="en-US" dirty="0"/>
              <a:t>舍去</a:t>
            </a:r>
            <a:r>
              <a:rPr kumimoji="1" lang="en-US" altLang="zh-CN" dirty="0"/>
              <a:t>0</a:t>
            </a:r>
            <a:r>
              <a:rPr kumimoji="1" lang="zh-CN" altLang="en-US" dirty="0"/>
              <a:t>值</a:t>
            </a:r>
          </a:p>
        </p:txBody>
      </p:sp>
      <p:sp>
        <p:nvSpPr>
          <p:cNvPr id="63" name="文本框 62"/>
          <p:cNvSpPr txBox="1"/>
          <p:nvPr/>
        </p:nvSpPr>
        <p:spPr>
          <a:xfrm>
            <a:off x="10601466" y="2482218"/>
            <a:ext cx="1229824" cy="369332"/>
          </a:xfrm>
          <a:prstGeom prst="rect">
            <a:avLst/>
          </a:prstGeom>
          <a:noFill/>
          <a:ln>
            <a:noFill/>
          </a:ln>
        </p:spPr>
        <p:txBody>
          <a:bodyPr wrap="none" rtlCol="0">
            <a:spAutoFit/>
          </a:bodyPr>
          <a:lstStyle/>
          <a:p>
            <a:r>
              <a:rPr kumimoji="1" lang="zh-CN" altLang="en-US" dirty="0">
                <a:solidFill>
                  <a:srgbClr val="FF0000"/>
                </a:solidFill>
              </a:rPr>
              <a:t>向右偏移</a:t>
            </a:r>
            <a:r>
              <a:rPr kumimoji="1" lang="en-US" altLang="zh-CN" dirty="0">
                <a:solidFill>
                  <a:srgbClr val="FF0000"/>
                </a:solidFill>
              </a:rPr>
              <a:t>2</a:t>
            </a:r>
            <a:endParaRPr kumimoji="1" lang="zh-CN" altLang="en-US" dirty="0">
              <a:solidFill>
                <a:srgbClr val="FF0000"/>
              </a:solidFill>
            </a:endParaRPr>
          </a:p>
        </p:txBody>
      </p:sp>
      <p:cxnSp>
        <p:nvCxnSpPr>
          <p:cNvPr id="65" name="直线箭头连接符 64"/>
          <p:cNvCxnSpPr/>
          <p:nvPr/>
        </p:nvCxnSpPr>
        <p:spPr>
          <a:xfrm>
            <a:off x="10654044" y="2924182"/>
            <a:ext cx="7340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p:cNvSpPr txBox="1">
            <a:spLocks noGrp="1"/>
          </p:cNvSpPr>
          <p:nvPr/>
        </p:nvSpPr>
        <p:spPr>
          <a:xfrm>
            <a:off x="6694170" y="4542155"/>
            <a:ext cx="2897505" cy="4114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将稀疏特征</a:t>
            </a:r>
            <a:r>
              <a:rPr lang="en-US" altLang="zh-CN" sz="1600" dirty="0">
                <a:ea typeface="宋体" panose="02010600030101010101" pitchFamily="2" charset="-122"/>
                <a:sym typeface="+mn-ea"/>
              </a:rPr>
              <a:t>feature1</a:t>
            </a:r>
            <a:r>
              <a:rPr lang="zh-CN" altLang="zh-CN" sz="1600" dirty="0">
                <a:ea typeface="宋体" panose="02010600030101010101" pitchFamily="2" charset="-122"/>
                <a:sym typeface="+mn-ea"/>
              </a:rPr>
              <a:t>和</a:t>
            </a:r>
            <a:r>
              <a:rPr lang="en-US" altLang="zh-CN" sz="1600" dirty="0">
                <a:ea typeface="宋体" panose="02010600030101010101" pitchFamily="2" charset="-122"/>
                <a:sym typeface="+mn-ea"/>
              </a:rPr>
              <a:t>feature2</a:t>
            </a:r>
            <a:r>
              <a:rPr lang="zh-CN" altLang="zh-CN" sz="1600" dirty="0">
                <a:ea typeface="宋体" panose="02010600030101010101" pitchFamily="2" charset="-122"/>
                <a:sym typeface="+mn-ea"/>
              </a:rPr>
              <a:t>合并，重新编码得到 </a:t>
            </a:r>
            <a:r>
              <a:rPr lang="en-US" altLang="zh-CN" sz="1600" dirty="0">
                <a:ea typeface="宋体" panose="02010600030101010101" pitchFamily="2" charset="-122"/>
                <a:sym typeface="+mn-ea"/>
              </a:rPr>
              <a:t>feature 1'</a:t>
            </a:r>
          </a:p>
        </p:txBody>
      </p:sp>
    </p:spTree>
    <p:custDataLst>
      <p:tags r:id="rId1"/>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sz="1600" dirty="0">
                <a:ea typeface="宋体" panose="02010600030101010101" pitchFamily="2" charset="-122"/>
                <a:sym typeface="+mn-ea"/>
              </a:rPr>
              <a:t>工具</a:t>
            </a:r>
            <a:r>
              <a:rPr lang="zh-CN" altLang="en-US"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import lightgbm as lgb</a:t>
            </a:r>
          </a:p>
          <a:p>
            <a:pPr>
              <a:lnSpc>
                <a:spcPct val="150000"/>
              </a:lnSpc>
            </a:pPr>
            <a:r>
              <a:rPr lang="zh-CN" sz="1600" dirty="0">
                <a:ea typeface="宋体" panose="02010600030101010101" pitchFamily="2" charset="-122"/>
                <a:sym typeface="+mn-ea"/>
              </a:rPr>
              <a:t>官方文档：http://lightgbm.readthedocs.io/en/latest/Python-Intro.html</a:t>
            </a:r>
          </a:p>
          <a:p>
            <a:pPr marL="0" indent="0">
              <a:lnSpc>
                <a:spcPct val="150000"/>
              </a:lnSpc>
              <a:buNone/>
            </a:pPr>
            <a:r>
              <a:rPr lang="zh-CN" sz="1600" dirty="0">
                <a:ea typeface="宋体" panose="02010600030101010101" pitchFamily="2" charset="-122"/>
                <a:sym typeface="+mn-ea"/>
              </a:rPr>
              <a:t>参数：</a:t>
            </a:r>
          </a:p>
          <a:p>
            <a:pPr>
              <a:lnSpc>
                <a:spcPct val="150000"/>
              </a:lnSpc>
            </a:pPr>
            <a:r>
              <a:rPr lang="zh-CN" sz="1600" dirty="0">
                <a:ea typeface="宋体" panose="02010600030101010101" pitchFamily="2" charset="-122"/>
                <a:sym typeface="+mn-ea"/>
              </a:rPr>
              <a:t>boosting_type，训练方式，</a:t>
            </a:r>
            <a:r>
              <a:rPr lang="en-US" altLang="zh-CN" sz="1600" dirty="0">
                <a:ea typeface="宋体" panose="02010600030101010101" pitchFamily="2" charset="-122"/>
                <a:sym typeface="+mn-ea"/>
              </a:rPr>
              <a:t>gbdt</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objective，目标函数，可以是</a:t>
            </a:r>
            <a:r>
              <a:rPr lang="en-US" altLang="zh-CN" sz="1600" dirty="0">
                <a:ea typeface="宋体" panose="02010600030101010101" pitchFamily="2" charset="-122"/>
                <a:sym typeface="+mn-ea"/>
              </a:rPr>
              <a:t>binary</a:t>
            </a:r>
            <a:r>
              <a:rPr lang="zh-CN" altLang="zh-CN" sz="1600" dirty="0">
                <a:ea typeface="宋体" panose="02010600030101010101" pitchFamily="2" charset="-122"/>
                <a:sym typeface="+mn-ea"/>
              </a:rPr>
              <a:t>，regression</a:t>
            </a:r>
          </a:p>
          <a:p>
            <a:pPr>
              <a:lnSpc>
                <a:spcPct val="150000"/>
              </a:lnSpc>
            </a:pPr>
            <a:r>
              <a:rPr lang="zh-CN" sz="1600" dirty="0">
                <a:ea typeface="宋体" panose="02010600030101010101" pitchFamily="2" charset="-122"/>
                <a:sym typeface="+mn-ea"/>
              </a:rPr>
              <a:t>metric，评估指标，可以选择</a:t>
            </a:r>
            <a:r>
              <a:rPr lang="en-US" altLang="zh-CN" sz="1600" dirty="0">
                <a:ea typeface="宋体" panose="02010600030101010101" pitchFamily="2" charset="-122"/>
                <a:sym typeface="+mn-ea"/>
              </a:rPr>
              <a:t>auc, </a:t>
            </a:r>
            <a:r>
              <a:rPr lang="zh-CN" sz="1600" dirty="0">
                <a:ea typeface="宋体" panose="02010600030101010101" pitchFamily="2" charset="-122"/>
                <a:sym typeface="+mn-ea"/>
              </a:rPr>
              <a:t>mae，mse，binary_logloss，multi_logloss</a:t>
            </a:r>
            <a:endParaRPr lang="zh-CN" alt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max_depth，树的最大深度，当模型过拟合时，可以降低 max_depth</a:t>
            </a:r>
          </a:p>
          <a:p>
            <a:pPr>
              <a:lnSpc>
                <a:spcPct val="150000"/>
              </a:lnSpc>
            </a:pPr>
            <a:r>
              <a:rPr lang="zh-CN" sz="1600" dirty="0">
                <a:ea typeface="宋体" panose="02010600030101010101" pitchFamily="2" charset="-122"/>
                <a:sym typeface="+mn-ea"/>
              </a:rPr>
              <a:t>min_data_in_leaf，叶子节点最小记录数，默认20</a:t>
            </a: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文本框 1"/>
          <p:cNvSpPr txBox="1"/>
          <p:nvPr/>
        </p:nvSpPr>
        <p:spPr>
          <a:xfrm>
            <a:off x="6203950" y="3284220"/>
            <a:ext cx="5955030" cy="3413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r>
              <a:rPr lang="zh-CN" sz="1600" dirty="0">
                <a:ea typeface="宋体" panose="02010600030101010101" pitchFamily="2" charset="-122"/>
                <a:sym typeface="+mn-ea"/>
              </a:rPr>
              <a:t>Bagging参数：bagging_fraction+bagging_freq（需要同时设置）</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bagging_fraction，每次迭代时用的数据比例，用于加快训练速度和减小过拟合</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bagging_freq：bagging的次数。默认为0，表示禁用bagging，非零值表示执行k次bagging，可以设置为</a:t>
            </a:r>
            <a:r>
              <a:rPr lang="en-US" altLang="zh-CN" sz="1600" dirty="0">
                <a:ea typeface="宋体" panose="02010600030101010101" pitchFamily="2" charset="-122"/>
                <a:sym typeface="+mn-ea"/>
              </a:rPr>
              <a:t>3-5</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feature_fraction，设置在每次迭代中使用特征的比例，例如为0.8时，意味着在每次迭代中随机选择80％的参数来建树</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early_stopping_round，如果一次验证数据的一个度量在最近的</a:t>
            </a:r>
            <a:r>
              <a:rPr lang="en-US" altLang="zh-CN" sz="1600" dirty="0">
                <a:ea typeface="宋体" panose="02010600030101010101" pitchFamily="2" charset="-122"/>
                <a:sym typeface="+mn-ea"/>
              </a:rPr>
              <a:t>round</a:t>
            </a:r>
            <a:r>
              <a:rPr lang="zh-CN" sz="1600" dirty="0">
                <a:ea typeface="宋体" panose="02010600030101010101" pitchFamily="2" charset="-122"/>
                <a:sym typeface="+mn-ea"/>
              </a:rPr>
              <a:t>中没有提高，模型将停止训练</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参数：</a:t>
            </a:r>
          </a:p>
          <a:p>
            <a:pPr>
              <a:lnSpc>
                <a:spcPct val="150000"/>
              </a:lnSpc>
            </a:pPr>
            <a:r>
              <a:rPr lang="en-US" altLang="zh-CN" sz="1600" dirty="0">
                <a:ea typeface="宋体" panose="02010600030101010101" pitchFamily="2" charset="-122"/>
                <a:sym typeface="+mn-ea"/>
              </a:rPr>
              <a:t>l</a:t>
            </a:r>
            <a:r>
              <a:rPr lang="zh-CN" sz="1600" dirty="0">
                <a:ea typeface="宋体" panose="02010600030101010101" pitchFamily="2" charset="-122"/>
                <a:sym typeface="+mn-ea"/>
              </a:rPr>
              <a:t>ambda，正则化项，范围为0～1</a:t>
            </a:r>
          </a:p>
          <a:p>
            <a:pPr>
              <a:lnSpc>
                <a:spcPct val="150000"/>
              </a:lnSpc>
            </a:pPr>
            <a:r>
              <a:rPr lang="zh-CN" sz="1600" dirty="0">
                <a:ea typeface="宋体" panose="02010600030101010101" pitchFamily="2" charset="-122"/>
                <a:sym typeface="+mn-ea"/>
              </a:rPr>
              <a:t>min_gain_to_split，描述分裂的最小 gain，控制树的有用的分裂</a:t>
            </a:r>
          </a:p>
          <a:p>
            <a:pPr>
              <a:lnSpc>
                <a:spcPct val="150000"/>
              </a:lnSpc>
            </a:pPr>
            <a:r>
              <a:rPr lang="zh-CN" sz="1600" dirty="0">
                <a:ea typeface="宋体" panose="02010600030101010101" pitchFamily="2" charset="-122"/>
                <a:sym typeface="+mn-ea"/>
              </a:rPr>
              <a:t>max_cat_group，在 group 边界上找到分割点，当类别数量很多时，找分割点很容易过拟合时</a:t>
            </a:r>
          </a:p>
          <a:p>
            <a:pPr>
              <a:lnSpc>
                <a:spcPct val="150000"/>
              </a:lnSpc>
            </a:pPr>
            <a:r>
              <a:rPr lang="zh-CN" sz="1600" dirty="0">
                <a:ea typeface="宋体" panose="02010600030101010101" pitchFamily="2" charset="-122"/>
                <a:sym typeface="+mn-ea"/>
              </a:rPr>
              <a:t>num_boost_round，迭代次数，通常 100+</a:t>
            </a:r>
          </a:p>
          <a:p>
            <a:pPr>
              <a:lnSpc>
                <a:spcPct val="150000"/>
              </a:lnSpc>
            </a:pPr>
            <a:r>
              <a:rPr lang="zh-CN" sz="1600" dirty="0">
                <a:ea typeface="宋体" panose="02010600030101010101" pitchFamily="2" charset="-122"/>
                <a:sym typeface="+mn-ea"/>
              </a:rPr>
              <a:t>num_leaves，默认 31</a:t>
            </a:r>
          </a:p>
          <a:p>
            <a:pPr>
              <a:lnSpc>
                <a:spcPct val="150000"/>
              </a:lnSpc>
            </a:pPr>
            <a:r>
              <a:rPr lang="zh-CN" sz="1600" dirty="0">
                <a:ea typeface="宋体" panose="02010600030101010101" pitchFamily="2" charset="-122"/>
                <a:sym typeface="+mn-ea"/>
              </a:rPr>
              <a:t>device，指定cpu 或者 gpu</a:t>
            </a:r>
          </a:p>
          <a:p>
            <a:pPr>
              <a:lnSpc>
                <a:spcPct val="150000"/>
              </a:lnSpc>
            </a:pPr>
            <a:r>
              <a:rPr lang="zh-CN" sz="1600" dirty="0">
                <a:ea typeface="宋体" panose="02010600030101010101" pitchFamily="2" charset="-122"/>
                <a:sym typeface="+mn-ea"/>
              </a:rPr>
              <a:t>max_bin，表示 feature 将存入的 bin 的最大数量</a:t>
            </a:r>
          </a:p>
          <a:p>
            <a:pPr>
              <a:lnSpc>
                <a:spcPct val="150000"/>
              </a:lnSpc>
            </a:pPr>
            <a:r>
              <a:rPr lang="zh-CN" sz="1600" dirty="0">
                <a:ea typeface="宋体" panose="02010600030101010101" pitchFamily="2" charset="-122"/>
                <a:sym typeface="+mn-ea"/>
              </a:rPr>
              <a:t>categorical_feature，如果 categorical_features = 0,1,2， 则列 0，1，2是 categorical 变量</a:t>
            </a:r>
          </a:p>
          <a:p>
            <a:pPr>
              <a:lnSpc>
                <a:spcPct val="150000"/>
              </a:lnSpc>
            </a:pPr>
            <a:r>
              <a:rPr lang="zh-CN" sz="1600" dirty="0">
                <a:ea typeface="宋体" panose="02010600030101010101" pitchFamily="2" charset="-122"/>
                <a:sym typeface="+mn-ea"/>
              </a:rPr>
              <a:t>ignore_column，与 categorical_features 类似，只不过不是将特定的列视为categorical，而是完全忽略</a:t>
            </a:r>
          </a:p>
          <a:p>
            <a:pPr>
              <a:lnSpc>
                <a:spcPct val="150000"/>
              </a:lnSpc>
            </a:pPr>
            <a:endParaRPr lang="zh-CN"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3" name="图片 2"/>
          <p:cNvPicPr>
            <a:picLocks noChangeAspect="1"/>
          </p:cNvPicPr>
          <p:nvPr/>
        </p:nvPicPr>
        <p:blipFill>
          <a:blip r:embed="rId2"/>
          <a:stretch>
            <a:fillRect/>
          </a:stretch>
        </p:blipFill>
        <p:spPr>
          <a:xfrm>
            <a:off x="5900420" y="1162050"/>
            <a:ext cx="5008880" cy="5494020"/>
          </a:xfrm>
          <a:prstGeom prst="rect">
            <a:avLst/>
          </a:prstGeom>
        </p:spPr>
      </p:pic>
      <p:pic>
        <p:nvPicPr>
          <p:cNvPr id="5" name="图片 4">
            <a:extLst>
              <a:ext uri="{FF2B5EF4-FFF2-40B4-BE49-F238E27FC236}">
                <a16:creationId xmlns:a16="http://schemas.microsoft.com/office/drawing/2014/main" id="{E6575980-48B6-407F-B753-89B6ACE8C1F0}"/>
              </a:ext>
            </a:extLst>
          </p:cNvPr>
          <p:cNvPicPr>
            <a:picLocks noChangeAspect="1"/>
          </p:cNvPicPr>
          <p:nvPr/>
        </p:nvPicPr>
        <p:blipFill>
          <a:blip r:embed="rId3"/>
          <a:stretch>
            <a:fillRect/>
          </a:stretch>
        </p:blipFill>
        <p:spPr>
          <a:xfrm>
            <a:off x="426663" y="1162050"/>
            <a:ext cx="5316855" cy="553974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4927220" cy="4940935"/>
          </a:xfrm>
        </p:spPr>
        <p:txBody>
          <a:bodyPr>
            <a:noAutofit/>
          </a:bodyPr>
          <a:lstStyle/>
          <a:p>
            <a:pPr marL="0" indent="0">
              <a:lnSpc>
                <a:spcPct val="170000"/>
              </a:lnSpc>
              <a:buNone/>
            </a:pPr>
            <a:r>
              <a:rPr lang="en-US" altLang="zh-CN" sz="1800" dirty="0">
                <a:ea typeface="宋体" panose="02010600030101010101" pitchFamily="2" charset="-122"/>
                <a:sym typeface="+mn-ea"/>
              </a:rPr>
              <a:t>Case</a:t>
            </a:r>
            <a:r>
              <a:rPr lang="zh-CN" altLang="en-US" sz="1800" dirty="0">
                <a:ea typeface="宋体" panose="02010600030101010101" pitchFamily="2" charset="-122"/>
                <a:sym typeface="+mn-ea"/>
              </a:rPr>
              <a:t>：保险反欺诈预测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https://www.kaggle.com/c/fraud-detection-in-insurance-claims</a:t>
            </a:r>
          </a:p>
          <a:p>
            <a:pPr marL="0" indent="0">
              <a:lnSpc>
                <a:spcPct val="170000"/>
              </a:lnSpc>
              <a:buNone/>
            </a:pPr>
            <a:r>
              <a:rPr lang="zh-CN" altLang="en-US" sz="1800" dirty="0">
                <a:ea typeface="宋体" panose="02010600030101010101" pitchFamily="2" charset="-122"/>
                <a:sym typeface="+mn-ea"/>
              </a:rPr>
              <a:t>保险公司向你提供了之前客户索赔的车险数据，希望你能开发模型帮助他们预测哪些索赔是欺诈行为</a:t>
            </a:r>
          </a:p>
          <a:p>
            <a:pPr marL="0" indent="0">
              <a:lnSpc>
                <a:spcPct val="170000"/>
              </a:lnSpc>
              <a:buNone/>
            </a:pPr>
            <a:r>
              <a:rPr lang="zh-CN" altLang="en-US" sz="1800" dirty="0">
                <a:ea typeface="宋体" panose="02010600030101010101" pitchFamily="2" charset="-122"/>
                <a:sym typeface="+mn-ea"/>
              </a:rPr>
              <a:t>训练集：</a:t>
            </a:r>
            <a:r>
              <a:rPr lang="en-US" altLang="zh-CN" sz="1800" dirty="0">
                <a:ea typeface="宋体" panose="02010600030101010101" pitchFamily="2" charset="-122"/>
                <a:sym typeface="+mn-ea"/>
              </a:rPr>
              <a:t>train.csv 700</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测试集：</a:t>
            </a:r>
            <a:r>
              <a:rPr lang="en-US" altLang="zh-CN" sz="1800" dirty="0">
                <a:ea typeface="宋体" panose="02010600030101010101" pitchFamily="2" charset="-122"/>
                <a:sym typeface="+mn-ea"/>
              </a:rPr>
              <a:t>test.csv 300</a:t>
            </a:r>
            <a:r>
              <a:rPr lang="zh-CN" altLang="en-US" sz="1800" dirty="0">
                <a:ea typeface="宋体" panose="02010600030101010101" pitchFamily="2" charset="-122"/>
                <a:sym typeface="+mn-ea"/>
              </a:rPr>
              <a:t>条</a:t>
            </a:r>
            <a:endParaRPr lang="en-US" altLang="zh-CN" sz="1800" dirty="0">
              <a:ea typeface="宋体" panose="02010600030101010101" pitchFamily="2" charset="-122"/>
              <a:sym typeface="+mn-ea"/>
            </a:endParaRPr>
          </a:p>
        </p:txBody>
      </p:sp>
      <p:graphicFrame>
        <p:nvGraphicFramePr>
          <p:cNvPr id="6" name="表格 5">
            <a:extLst>
              <a:ext uri="{FF2B5EF4-FFF2-40B4-BE49-F238E27FC236}">
                <a16:creationId xmlns:a16="http://schemas.microsoft.com/office/drawing/2014/main" id="{582A7F8A-A621-45E6-A5A5-0637BD6FB85A}"/>
              </a:ext>
            </a:extLst>
          </p:cNvPr>
          <p:cNvGraphicFramePr>
            <a:graphicFrameLocks noGrp="1"/>
          </p:cNvGraphicFramePr>
          <p:nvPr/>
        </p:nvGraphicFramePr>
        <p:xfrm>
          <a:off x="5681760" y="1300396"/>
          <a:ext cx="5398622" cy="5375322"/>
        </p:xfrm>
        <a:graphic>
          <a:graphicData uri="http://schemas.openxmlformats.org/drawingml/2006/table">
            <a:tbl>
              <a:tblPr>
                <a:tableStyleId>{5940675A-B579-460E-94D1-54222C63F5DA}</a:tableStyleId>
              </a:tblPr>
              <a:tblGrid>
                <a:gridCol w="1998005">
                  <a:extLst>
                    <a:ext uri="{9D8B030D-6E8A-4147-A177-3AD203B41FA5}">
                      <a16:colId xmlns:a16="http://schemas.microsoft.com/office/drawing/2014/main" val="4046612628"/>
                    </a:ext>
                  </a:extLst>
                </a:gridCol>
                <a:gridCol w="3400617">
                  <a:extLst>
                    <a:ext uri="{9D8B030D-6E8A-4147-A177-3AD203B41FA5}">
                      <a16:colId xmlns:a16="http://schemas.microsoft.com/office/drawing/2014/main" val="1477408868"/>
                    </a:ext>
                  </a:extLst>
                </a:gridCol>
              </a:tblGrid>
              <a:tr h="298629">
                <a:tc>
                  <a:txBody>
                    <a:bodyPr/>
                    <a:lstStyle/>
                    <a:p>
                      <a:pPr algn="ctr" fontAlgn="b"/>
                      <a:r>
                        <a:rPr lang="zh-CN" altLang="en-US" sz="1400" u="none" strike="noStrike" dirty="0">
                          <a:effectLst/>
                        </a:rPr>
                        <a:t>字段</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ctr" fontAlgn="b"/>
                      <a:r>
                        <a:rPr lang="zh-CN" altLang="en-US" sz="1400" u="none" strike="noStrike" dirty="0">
                          <a:effectLst/>
                        </a:rPr>
                        <a:t>说明</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205883603"/>
                  </a:ext>
                </a:extLst>
              </a:tr>
              <a:tr h="298629">
                <a:tc>
                  <a:txBody>
                    <a:bodyPr/>
                    <a:lstStyle/>
                    <a:p>
                      <a:pPr algn="l" fontAlgn="b"/>
                      <a:r>
                        <a:rPr lang="en-US" sz="1400" u="none" strike="noStrike" dirty="0" err="1">
                          <a:effectLst/>
                        </a:rPr>
                        <a:t>months_as_customer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成为客户的时长，以月为单位</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474779314"/>
                  </a:ext>
                </a:extLst>
              </a:tr>
              <a:tr h="298629">
                <a:tc>
                  <a:txBody>
                    <a:bodyPr/>
                    <a:lstStyle/>
                    <a:p>
                      <a:pPr algn="l" fontAlgn="b"/>
                      <a:r>
                        <a:rPr lang="en-US" sz="1400" u="none" strike="noStrike">
                          <a:effectLst/>
                        </a:rPr>
                        <a:t>age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年龄</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855608291"/>
                  </a:ext>
                </a:extLst>
              </a:tr>
              <a:tr h="298629">
                <a:tc>
                  <a:txBody>
                    <a:bodyPr/>
                    <a:lstStyle/>
                    <a:p>
                      <a:pPr algn="l" fontAlgn="b"/>
                      <a:r>
                        <a:rPr lang="en-US" sz="1400" u="none" strike="noStrike" dirty="0" err="1">
                          <a:effectLst/>
                        </a:rPr>
                        <a:t>policy_number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保险编号</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696783382"/>
                  </a:ext>
                </a:extLst>
              </a:tr>
              <a:tr h="298629">
                <a:tc>
                  <a:txBody>
                    <a:bodyPr/>
                    <a:lstStyle/>
                    <a:p>
                      <a:pPr algn="l" fontAlgn="b"/>
                      <a:r>
                        <a:rPr lang="en-US" sz="1400" u="none" strike="noStrike" dirty="0" err="1">
                          <a:effectLst/>
                        </a:rPr>
                        <a:t>policy_bind_date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保险绑定日期</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390285465"/>
                  </a:ext>
                </a:extLst>
              </a:tr>
              <a:tr h="298629">
                <a:tc>
                  <a:txBody>
                    <a:bodyPr/>
                    <a:lstStyle/>
                    <a:p>
                      <a:pPr algn="l" fontAlgn="b"/>
                      <a:r>
                        <a:rPr lang="en-US" sz="1400" u="none" strike="noStrike">
                          <a:effectLst/>
                        </a:rPr>
                        <a:t>policy_state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上保险所在地区</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222747854"/>
                  </a:ext>
                </a:extLst>
              </a:tr>
              <a:tr h="298629">
                <a:tc>
                  <a:txBody>
                    <a:bodyPr/>
                    <a:lstStyle/>
                    <a:p>
                      <a:pPr algn="l" fontAlgn="b"/>
                      <a:r>
                        <a:rPr lang="en-US" sz="1400" u="none" strike="noStrike">
                          <a:effectLst/>
                        </a:rPr>
                        <a:t>policy_csl</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组合单一限制</a:t>
                      </a:r>
                      <a:r>
                        <a:rPr lang="en-US" sz="1400" u="none" strike="noStrike">
                          <a:effectLst/>
                        </a:rPr>
                        <a:t>Combined Single Limit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400615767"/>
                  </a:ext>
                </a:extLst>
              </a:tr>
              <a:tr h="298629">
                <a:tc>
                  <a:txBody>
                    <a:bodyPr/>
                    <a:lstStyle/>
                    <a:p>
                      <a:pPr algn="l" fontAlgn="b"/>
                      <a:r>
                        <a:rPr lang="en-US" sz="1400" u="none" strike="noStrike">
                          <a:effectLst/>
                        </a:rPr>
                        <a:t>policy_deductable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保险扣除额</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02207887"/>
                  </a:ext>
                </a:extLst>
              </a:tr>
              <a:tr h="298629">
                <a:tc>
                  <a:txBody>
                    <a:bodyPr/>
                    <a:lstStyle/>
                    <a:p>
                      <a:pPr algn="l" fontAlgn="b"/>
                      <a:r>
                        <a:rPr lang="en-US" sz="1400" u="none" strike="noStrike" dirty="0" err="1">
                          <a:effectLst/>
                        </a:rPr>
                        <a:t>policy_annual_premium</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每年的保费</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414211096"/>
                  </a:ext>
                </a:extLst>
              </a:tr>
              <a:tr h="298629">
                <a:tc>
                  <a:txBody>
                    <a:bodyPr/>
                    <a:lstStyle/>
                    <a:p>
                      <a:pPr algn="l" fontAlgn="b"/>
                      <a:r>
                        <a:rPr lang="en-US" sz="1400" u="none" strike="noStrike">
                          <a:effectLst/>
                        </a:rPr>
                        <a:t>umbrella_limit</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保险责任上限</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359300821"/>
                  </a:ext>
                </a:extLst>
              </a:tr>
              <a:tr h="298629">
                <a:tc>
                  <a:txBody>
                    <a:bodyPr/>
                    <a:lstStyle/>
                    <a:p>
                      <a:pPr algn="l" fontAlgn="b"/>
                      <a:r>
                        <a:rPr lang="en-US" sz="1400" u="none" strike="noStrike">
                          <a:effectLst/>
                        </a:rPr>
                        <a:t>insured_zip</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被保人邮编</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058732422"/>
                  </a:ext>
                </a:extLst>
              </a:tr>
              <a:tr h="298629">
                <a:tc>
                  <a:txBody>
                    <a:bodyPr/>
                    <a:lstStyle/>
                    <a:p>
                      <a:pPr algn="l" fontAlgn="b"/>
                      <a:r>
                        <a:rPr lang="en-US" sz="1400" u="none" strike="noStrike" dirty="0" err="1">
                          <a:effectLst/>
                        </a:rPr>
                        <a:t>insured_sex</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被保人姓名：</a:t>
                      </a:r>
                      <a:r>
                        <a:rPr lang="en-US" sz="1400" u="none" strike="noStrike" dirty="0">
                          <a:effectLst/>
                        </a:rPr>
                        <a:t>FEMALE</a:t>
                      </a:r>
                      <a:r>
                        <a:rPr lang="zh-CN" altLang="en-US" sz="1400" u="none" strike="noStrike" dirty="0">
                          <a:effectLst/>
                        </a:rPr>
                        <a:t>或者</a:t>
                      </a:r>
                      <a:r>
                        <a:rPr lang="en-US" sz="1400" u="none" strike="noStrike" dirty="0">
                          <a:effectLst/>
                        </a:rPr>
                        <a:t>MALE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057589599"/>
                  </a:ext>
                </a:extLst>
              </a:tr>
              <a:tr h="298629">
                <a:tc>
                  <a:txBody>
                    <a:bodyPr/>
                    <a:lstStyle/>
                    <a:p>
                      <a:pPr algn="l" fontAlgn="b"/>
                      <a:r>
                        <a:rPr lang="en-US" sz="1400" u="none" strike="noStrike">
                          <a:effectLst/>
                        </a:rPr>
                        <a:t>insured_education_level</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a:effectLst/>
                        </a:rPr>
                        <a:t>被保人学历</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745839441"/>
                  </a:ext>
                </a:extLst>
              </a:tr>
              <a:tr h="298629">
                <a:tc>
                  <a:txBody>
                    <a:bodyPr/>
                    <a:lstStyle/>
                    <a:p>
                      <a:pPr algn="l" fontAlgn="b"/>
                      <a:r>
                        <a:rPr lang="en-US" sz="1400" u="none" strike="noStrike">
                          <a:effectLst/>
                        </a:rPr>
                        <a:t>insured_occupation</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被保人职业</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542447810"/>
                  </a:ext>
                </a:extLst>
              </a:tr>
              <a:tr h="298629">
                <a:tc>
                  <a:txBody>
                    <a:bodyPr/>
                    <a:lstStyle/>
                    <a:p>
                      <a:pPr algn="l" fontAlgn="b"/>
                      <a:r>
                        <a:rPr lang="en-US" sz="1400" u="none" strike="noStrike">
                          <a:effectLst/>
                        </a:rPr>
                        <a:t>insured_hobbies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被保人兴趣爱好</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939841477"/>
                  </a:ext>
                </a:extLst>
              </a:tr>
              <a:tr h="298629">
                <a:tc>
                  <a:txBody>
                    <a:bodyPr/>
                    <a:lstStyle/>
                    <a:p>
                      <a:pPr algn="l" fontAlgn="b"/>
                      <a:r>
                        <a:rPr lang="en-US" sz="1400" u="none" strike="noStrike">
                          <a:effectLst/>
                        </a:rPr>
                        <a:t>insured_relationship</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被保人关系</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4176327589"/>
                  </a:ext>
                </a:extLst>
              </a:tr>
              <a:tr h="298629">
                <a:tc>
                  <a:txBody>
                    <a:bodyPr/>
                    <a:lstStyle/>
                    <a:p>
                      <a:pPr algn="l" fontAlgn="b"/>
                      <a:r>
                        <a:rPr lang="en-US" sz="1400" u="none" strike="noStrike">
                          <a:effectLst/>
                        </a:rPr>
                        <a:t>capital-gains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资本收益</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3413323115"/>
                  </a:ext>
                </a:extLst>
              </a:tr>
              <a:tr h="298629">
                <a:tc>
                  <a:txBody>
                    <a:bodyPr/>
                    <a:lstStyle/>
                    <a:p>
                      <a:pPr algn="l" fontAlgn="b"/>
                      <a:r>
                        <a:rPr lang="en-US" sz="1400" u="none" strike="noStrike">
                          <a:effectLst/>
                        </a:rPr>
                        <a:t>capital-loss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l" fontAlgn="b"/>
                      <a:r>
                        <a:rPr lang="zh-CN" altLang="en-US" sz="1400" u="none" strike="noStrike" dirty="0">
                          <a:effectLst/>
                        </a:rPr>
                        <a:t>资本损失</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2832099345"/>
                  </a:ext>
                </a:extLst>
              </a:tr>
            </a:tbl>
          </a:graphicData>
        </a:graphic>
      </p:graphicFrame>
    </p:spTree>
    <p:custDataLst>
      <p:tags r:id="rId1"/>
    </p:custDataLst>
    <p:extLst>
      <p:ext uri="{BB962C8B-B14F-4D97-AF65-F5344CB8AC3E}">
        <p14:creationId xmlns:p14="http://schemas.microsoft.com/office/powerpoint/2010/main" val="32693767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graphicFrame>
        <p:nvGraphicFramePr>
          <p:cNvPr id="7" name="表格 6">
            <a:extLst>
              <a:ext uri="{FF2B5EF4-FFF2-40B4-BE49-F238E27FC236}">
                <a16:creationId xmlns:a16="http://schemas.microsoft.com/office/drawing/2014/main" id="{E46326CC-F99A-4A93-9E6F-FE765AC167CB}"/>
              </a:ext>
            </a:extLst>
          </p:cNvPr>
          <p:cNvGraphicFramePr>
            <a:graphicFrameLocks noGrp="1"/>
          </p:cNvGraphicFramePr>
          <p:nvPr/>
        </p:nvGraphicFramePr>
        <p:xfrm>
          <a:off x="422465" y="1222701"/>
          <a:ext cx="5398622" cy="5508176"/>
        </p:xfrm>
        <a:graphic>
          <a:graphicData uri="http://schemas.openxmlformats.org/drawingml/2006/table">
            <a:tbl>
              <a:tblPr>
                <a:tableStyleId>{5940675A-B579-460E-94D1-54222C63F5DA}</a:tableStyleId>
              </a:tblPr>
              <a:tblGrid>
                <a:gridCol w="1998005">
                  <a:extLst>
                    <a:ext uri="{9D8B030D-6E8A-4147-A177-3AD203B41FA5}">
                      <a16:colId xmlns:a16="http://schemas.microsoft.com/office/drawing/2014/main" val="4046612628"/>
                    </a:ext>
                  </a:extLst>
                </a:gridCol>
                <a:gridCol w="3400617">
                  <a:extLst>
                    <a:ext uri="{9D8B030D-6E8A-4147-A177-3AD203B41FA5}">
                      <a16:colId xmlns:a16="http://schemas.microsoft.com/office/drawing/2014/main" val="1477408868"/>
                    </a:ext>
                  </a:extLst>
                </a:gridCol>
              </a:tblGrid>
              <a:tr h="298629">
                <a:tc>
                  <a:txBody>
                    <a:bodyPr/>
                    <a:lstStyle/>
                    <a:p>
                      <a:pPr algn="ctr" fontAlgn="b"/>
                      <a:r>
                        <a:rPr lang="zh-CN" altLang="en-US" sz="1400" u="none" strike="noStrike" dirty="0">
                          <a:effectLst/>
                        </a:rPr>
                        <a:t>字段</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ctr" fontAlgn="b"/>
                      <a:r>
                        <a:rPr lang="zh-CN" altLang="en-US" sz="1400" u="none" strike="noStrike" dirty="0">
                          <a:effectLst/>
                        </a:rPr>
                        <a:t>说明</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205883603"/>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incident_date</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出险日期</a:t>
                      </a:r>
                    </a:p>
                  </a:txBody>
                  <a:tcPr marL="4763" marR="4763" marT="4763" marB="0" anchor="b"/>
                </a:tc>
                <a:extLst>
                  <a:ext uri="{0D108BD9-81ED-4DB2-BD59-A6C34878D82A}">
                    <a16:rowId xmlns:a16="http://schemas.microsoft.com/office/drawing/2014/main" val="47477931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incident_type</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出险类型</a:t>
                      </a:r>
                    </a:p>
                  </a:txBody>
                  <a:tcPr marL="4763" marR="4763" marT="4763" marB="0" anchor="b"/>
                </a:tc>
                <a:extLst>
                  <a:ext uri="{0D108BD9-81ED-4DB2-BD59-A6C34878D82A}">
                    <a16:rowId xmlns:a16="http://schemas.microsoft.com/office/drawing/2014/main" val="385560829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collision_type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碰撞类型</a:t>
                      </a:r>
                    </a:p>
                  </a:txBody>
                  <a:tcPr marL="4763" marR="4763" marT="4763" marB="0" anchor="b"/>
                </a:tc>
                <a:extLst>
                  <a:ext uri="{0D108BD9-81ED-4DB2-BD59-A6C34878D82A}">
                    <a16:rowId xmlns:a16="http://schemas.microsoft.com/office/drawing/2014/main" val="1696783382"/>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incident_severity</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事故严重程度</a:t>
                      </a:r>
                    </a:p>
                  </a:txBody>
                  <a:tcPr marL="4763" marR="4763" marT="4763" marB="0" anchor="b"/>
                </a:tc>
                <a:extLst>
                  <a:ext uri="{0D108BD9-81ED-4DB2-BD59-A6C34878D82A}">
                    <a16:rowId xmlns:a16="http://schemas.microsoft.com/office/drawing/2014/main" val="1390285465"/>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authorities_contacted</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联系了当地的哪个机构</a:t>
                      </a:r>
                    </a:p>
                  </a:txBody>
                  <a:tcPr marL="4763" marR="4763" marT="4763" marB="0" anchor="b"/>
                </a:tc>
                <a:extLst>
                  <a:ext uri="{0D108BD9-81ED-4DB2-BD59-A6C34878D82A}">
                    <a16:rowId xmlns:a16="http://schemas.microsoft.com/office/drawing/2014/main" val="222274785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incident_state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出事所在的州</a:t>
                      </a:r>
                    </a:p>
                  </a:txBody>
                  <a:tcPr marL="4763" marR="4763" marT="4763" marB="0" anchor="b"/>
                </a:tc>
                <a:extLst>
                  <a:ext uri="{0D108BD9-81ED-4DB2-BD59-A6C34878D82A}">
                    <a16:rowId xmlns:a16="http://schemas.microsoft.com/office/drawing/2014/main" val="3400615767"/>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incident_city</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出事所在的城市</a:t>
                      </a:r>
                    </a:p>
                  </a:txBody>
                  <a:tcPr marL="4763" marR="4763" marT="4763" marB="0" anchor="b"/>
                </a:tc>
                <a:extLst>
                  <a:ext uri="{0D108BD9-81ED-4DB2-BD59-A6C34878D82A}">
                    <a16:rowId xmlns:a16="http://schemas.microsoft.com/office/drawing/2014/main" val="302207887"/>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incident_location</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出事所在的具体位置</a:t>
                      </a:r>
                    </a:p>
                  </a:txBody>
                  <a:tcPr marL="4763" marR="4763" marT="4763" marB="0" anchor="b"/>
                </a:tc>
                <a:extLst>
                  <a:ext uri="{0D108BD9-81ED-4DB2-BD59-A6C34878D82A}">
                    <a16:rowId xmlns:a16="http://schemas.microsoft.com/office/drawing/2014/main" val="414211096"/>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incident_hour_of_the_day</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出事所在的小时（一天</a:t>
                      </a:r>
                      <a:r>
                        <a:rPr lang="en-US" altLang="zh-CN" sz="1400" b="0" i="0" u="none" strike="noStrike" cap="none" spc="0" baseline="0" dirty="0">
                          <a:solidFill>
                            <a:schemeClr val="tx1"/>
                          </a:solidFill>
                          <a:effectLst/>
                          <a:uFillTx/>
                          <a:latin typeface="+mn-lt"/>
                          <a:ea typeface="+mn-ea"/>
                          <a:cs typeface="+mn-cs"/>
                          <a:sym typeface="Calibri" panose="020F0502020204030204"/>
                        </a:rPr>
                        <a:t>24</a:t>
                      </a:r>
                      <a:r>
                        <a:rPr lang="zh-CN" altLang="en-US" sz="1400" b="0" i="0" u="none" strike="noStrike" cap="none" spc="0" baseline="0" dirty="0">
                          <a:solidFill>
                            <a:schemeClr val="tx1"/>
                          </a:solidFill>
                          <a:effectLst/>
                          <a:uFillTx/>
                          <a:latin typeface="+mn-lt"/>
                          <a:ea typeface="+mn-ea"/>
                          <a:cs typeface="+mn-cs"/>
                          <a:sym typeface="Calibri" panose="020F0502020204030204"/>
                        </a:rPr>
                        <a:t>小时的哪个时间）</a:t>
                      </a:r>
                    </a:p>
                  </a:txBody>
                  <a:tcPr marL="4763" marR="4763" marT="4763" marB="0" anchor="b"/>
                </a:tc>
                <a:extLst>
                  <a:ext uri="{0D108BD9-81ED-4DB2-BD59-A6C34878D82A}">
                    <a16:rowId xmlns:a16="http://schemas.microsoft.com/office/drawing/2014/main" val="335930082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number_of_vehicles_involved</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涉及的车辆数</a:t>
                      </a:r>
                    </a:p>
                  </a:txBody>
                  <a:tcPr marL="4763" marR="4763" marT="4763" marB="0" anchor="b"/>
                </a:tc>
                <a:extLst>
                  <a:ext uri="{0D108BD9-81ED-4DB2-BD59-A6C34878D82A}">
                    <a16:rowId xmlns:a16="http://schemas.microsoft.com/office/drawing/2014/main" val="3058732422"/>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property_damage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是否有财产损失</a:t>
                      </a:r>
                    </a:p>
                  </a:txBody>
                  <a:tcPr marL="4763" marR="4763" marT="4763" marB="0" anchor="b"/>
                </a:tc>
                <a:extLst>
                  <a:ext uri="{0D108BD9-81ED-4DB2-BD59-A6C34878D82A}">
                    <a16:rowId xmlns:a16="http://schemas.microsoft.com/office/drawing/2014/main" val="2057589599"/>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bodily_injuries</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身体伤害</a:t>
                      </a:r>
                    </a:p>
                  </a:txBody>
                  <a:tcPr marL="4763" marR="4763" marT="4763" marB="0" anchor="b"/>
                </a:tc>
                <a:extLst>
                  <a:ext uri="{0D108BD9-81ED-4DB2-BD59-A6C34878D82A}">
                    <a16:rowId xmlns:a16="http://schemas.microsoft.com/office/drawing/2014/main" val="274583944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witnesses</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目击证人</a:t>
                      </a:r>
                    </a:p>
                  </a:txBody>
                  <a:tcPr marL="4763" marR="4763" marT="4763" marB="0" anchor="b"/>
                </a:tc>
                <a:extLst>
                  <a:ext uri="{0D108BD9-81ED-4DB2-BD59-A6C34878D82A}">
                    <a16:rowId xmlns:a16="http://schemas.microsoft.com/office/drawing/2014/main" val="542447810"/>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police_report_available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是否有警察记录的报告</a:t>
                      </a:r>
                    </a:p>
                  </a:txBody>
                  <a:tcPr marL="4763" marR="4763" marT="4763" marB="0" anchor="b"/>
                </a:tc>
                <a:extLst>
                  <a:ext uri="{0D108BD9-81ED-4DB2-BD59-A6C34878D82A}">
                    <a16:rowId xmlns:a16="http://schemas.microsoft.com/office/drawing/2014/main" val="2939841477"/>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total_claim_amount</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整体索赔金额</a:t>
                      </a:r>
                    </a:p>
                  </a:txBody>
                  <a:tcPr marL="4763" marR="4763" marT="4763" marB="0" anchor="b"/>
                </a:tc>
                <a:extLst>
                  <a:ext uri="{0D108BD9-81ED-4DB2-BD59-A6C34878D82A}">
                    <a16:rowId xmlns:a16="http://schemas.microsoft.com/office/drawing/2014/main" val="4176327589"/>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injury_claim</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伤害索赔金额</a:t>
                      </a:r>
                    </a:p>
                  </a:txBody>
                  <a:tcPr marL="4763" marR="4763" marT="4763" marB="0" anchor="b"/>
                </a:tc>
                <a:extLst>
                  <a:ext uri="{0D108BD9-81ED-4DB2-BD59-A6C34878D82A}">
                    <a16:rowId xmlns:a16="http://schemas.microsoft.com/office/drawing/2014/main" val="3413323115"/>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property_claim</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财产索赔金额</a:t>
                      </a:r>
                    </a:p>
                  </a:txBody>
                  <a:tcPr marL="4763" marR="4763" marT="4763" marB="0" anchor="b"/>
                </a:tc>
                <a:extLst>
                  <a:ext uri="{0D108BD9-81ED-4DB2-BD59-A6C34878D82A}">
                    <a16:rowId xmlns:a16="http://schemas.microsoft.com/office/drawing/2014/main" val="2832099345"/>
                  </a:ext>
                </a:extLst>
              </a:tr>
            </a:tbl>
          </a:graphicData>
        </a:graphic>
      </p:graphicFrame>
      <p:graphicFrame>
        <p:nvGraphicFramePr>
          <p:cNvPr id="8" name="表格 7">
            <a:extLst>
              <a:ext uri="{FF2B5EF4-FFF2-40B4-BE49-F238E27FC236}">
                <a16:creationId xmlns:a16="http://schemas.microsoft.com/office/drawing/2014/main" id="{8B4E1AB9-F896-437C-A54D-FDB6C73BE4AB}"/>
              </a:ext>
            </a:extLst>
          </p:cNvPr>
          <p:cNvGraphicFramePr>
            <a:graphicFrameLocks noGrp="1"/>
          </p:cNvGraphicFramePr>
          <p:nvPr/>
        </p:nvGraphicFramePr>
        <p:xfrm>
          <a:off x="6234582" y="1222701"/>
          <a:ext cx="5398622" cy="2223257"/>
        </p:xfrm>
        <a:graphic>
          <a:graphicData uri="http://schemas.openxmlformats.org/drawingml/2006/table">
            <a:tbl>
              <a:tblPr>
                <a:tableStyleId>{5940675A-B579-460E-94D1-54222C63F5DA}</a:tableStyleId>
              </a:tblPr>
              <a:tblGrid>
                <a:gridCol w="1998005">
                  <a:extLst>
                    <a:ext uri="{9D8B030D-6E8A-4147-A177-3AD203B41FA5}">
                      <a16:colId xmlns:a16="http://schemas.microsoft.com/office/drawing/2014/main" val="4046612628"/>
                    </a:ext>
                  </a:extLst>
                </a:gridCol>
                <a:gridCol w="3400617">
                  <a:extLst>
                    <a:ext uri="{9D8B030D-6E8A-4147-A177-3AD203B41FA5}">
                      <a16:colId xmlns:a16="http://schemas.microsoft.com/office/drawing/2014/main" val="1477408868"/>
                    </a:ext>
                  </a:extLst>
                </a:gridCol>
              </a:tblGrid>
              <a:tr h="298629">
                <a:tc>
                  <a:txBody>
                    <a:bodyPr/>
                    <a:lstStyle/>
                    <a:p>
                      <a:pPr algn="ctr" fontAlgn="b"/>
                      <a:r>
                        <a:rPr lang="zh-CN" altLang="en-US" sz="1400" u="none" strike="noStrike" dirty="0">
                          <a:effectLst/>
                        </a:rPr>
                        <a:t>字段</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tc>
                  <a:txBody>
                    <a:bodyPr/>
                    <a:lstStyle/>
                    <a:p>
                      <a:pPr algn="ctr" fontAlgn="b"/>
                      <a:r>
                        <a:rPr lang="zh-CN" altLang="en-US" sz="1400" u="none" strike="noStrike" dirty="0">
                          <a:effectLst/>
                        </a:rPr>
                        <a:t>说明</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3192" marR="3192" marT="3192" marB="0" anchor="b"/>
                </a:tc>
                <a:extLst>
                  <a:ext uri="{0D108BD9-81ED-4DB2-BD59-A6C34878D82A}">
                    <a16:rowId xmlns:a16="http://schemas.microsoft.com/office/drawing/2014/main" val="1205883603"/>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dirty="0" err="1">
                          <a:solidFill>
                            <a:schemeClr val="tx1"/>
                          </a:solidFill>
                          <a:effectLst/>
                          <a:uFillTx/>
                          <a:latin typeface="+mn-lt"/>
                          <a:ea typeface="+mn-ea"/>
                          <a:cs typeface="+mn-cs"/>
                          <a:sym typeface="Calibri" panose="020F0502020204030204"/>
                        </a:rPr>
                        <a:t>vehicle_claim</a:t>
                      </a:r>
                      <a:endParaRPr lang="en-US" sz="1400" b="0" i="0" u="none" strike="noStrike" cap="none" spc="0" baseline="0" dirty="0">
                        <a:solidFill>
                          <a:schemeClr val="tx1"/>
                        </a:solidFill>
                        <a:effectLst/>
                        <a:uFillTx/>
                        <a:latin typeface="+mn-lt"/>
                        <a:ea typeface="+mn-ea"/>
                        <a:cs typeface="+mn-cs"/>
                        <a:sym typeface="Calibri" panose="020F0502020204030204"/>
                      </a:endParaRP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汽车索赔金额</a:t>
                      </a:r>
                    </a:p>
                  </a:txBody>
                  <a:tcPr marL="4763" marR="4763" marT="4763" marB="0" anchor="b"/>
                </a:tc>
                <a:extLst>
                  <a:ext uri="{0D108BD9-81ED-4DB2-BD59-A6C34878D82A}">
                    <a16:rowId xmlns:a16="http://schemas.microsoft.com/office/drawing/2014/main" val="47477931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auto_make</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汽车品牌，比如</a:t>
                      </a:r>
                      <a:r>
                        <a:rPr lang="en-US" sz="1400" b="0" i="0" u="none" strike="noStrike" cap="none" spc="0" baseline="0" dirty="0">
                          <a:solidFill>
                            <a:schemeClr val="tx1"/>
                          </a:solidFill>
                          <a:effectLst/>
                          <a:uFillTx/>
                          <a:latin typeface="+mn-lt"/>
                          <a:ea typeface="+mn-ea"/>
                          <a:cs typeface="+mn-cs"/>
                          <a:sym typeface="Calibri" panose="020F0502020204030204"/>
                        </a:rPr>
                        <a:t>Audi, BMW, Toyota, Volkswagen</a:t>
                      </a:r>
                    </a:p>
                  </a:txBody>
                  <a:tcPr marL="4763" marR="4763" marT="4763" marB="0" anchor="b"/>
                </a:tc>
                <a:extLst>
                  <a:ext uri="{0D108BD9-81ED-4DB2-BD59-A6C34878D82A}">
                    <a16:rowId xmlns:a16="http://schemas.microsoft.com/office/drawing/2014/main" val="3855608291"/>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auto_model</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a:solidFill>
                            <a:schemeClr val="tx1"/>
                          </a:solidFill>
                          <a:effectLst/>
                          <a:uFillTx/>
                          <a:latin typeface="+mn-lt"/>
                          <a:ea typeface="+mn-ea"/>
                          <a:cs typeface="+mn-cs"/>
                          <a:sym typeface="Calibri" panose="020F0502020204030204"/>
                        </a:rPr>
                        <a:t>汽车型号，比如</a:t>
                      </a:r>
                      <a:r>
                        <a:rPr lang="en-US" sz="1400" b="0" i="0" u="none" strike="noStrike" cap="none" spc="0" baseline="0">
                          <a:solidFill>
                            <a:schemeClr val="tx1"/>
                          </a:solidFill>
                          <a:effectLst/>
                          <a:uFillTx/>
                          <a:latin typeface="+mn-lt"/>
                          <a:ea typeface="+mn-ea"/>
                          <a:cs typeface="+mn-cs"/>
                          <a:sym typeface="Calibri" panose="020F0502020204030204"/>
                        </a:rPr>
                        <a:t>A3,X5,Camry,Passat</a:t>
                      </a:r>
                      <a:r>
                        <a:rPr lang="zh-CN" altLang="en-US" sz="1400" b="0" i="0" u="none" strike="noStrike" cap="none" spc="0" baseline="0">
                          <a:solidFill>
                            <a:schemeClr val="tx1"/>
                          </a:solidFill>
                          <a:effectLst/>
                          <a:uFillTx/>
                          <a:latin typeface="+mn-lt"/>
                          <a:ea typeface="+mn-ea"/>
                          <a:cs typeface="+mn-cs"/>
                          <a:sym typeface="Calibri" panose="020F0502020204030204"/>
                        </a:rPr>
                        <a:t>等</a:t>
                      </a:r>
                    </a:p>
                  </a:txBody>
                  <a:tcPr marL="4763" marR="4763" marT="4763" marB="0" anchor="b"/>
                </a:tc>
                <a:extLst>
                  <a:ext uri="{0D108BD9-81ED-4DB2-BD59-A6C34878D82A}">
                    <a16:rowId xmlns:a16="http://schemas.microsoft.com/office/drawing/2014/main" val="1696783382"/>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auto_year</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汽车购买的年份</a:t>
                      </a:r>
                    </a:p>
                  </a:txBody>
                  <a:tcPr marL="4763" marR="4763" marT="4763" marB="0" anchor="b"/>
                </a:tc>
                <a:extLst>
                  <a:ext uri="{0D108BD9-81ED-4DB2-BD59-A6C34878D82A}">
                    <a16:rowId xmlns:a16="http://schemas.microsoft.com/office/drawing/2014/main" val="1390285465"/>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fraud_reported</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是否欺诈，</a:t>
                      </a:r>
                      <a:r>
                        <a:rPr lang="en-US" altLang="zh-CN" sz="1400" b="0" i="0" u="none" strike="noStrike" cap="none" spc="0" baseline="0" dirty="0">
                          <a:solidFill>
                            <a:schemeClr val="tx1"/>
                          </a:solidFill>
                          <a:effectLst/>
                          <a:uFillTx/>
                          <a:latin typeface="+mn-lt"/>
                          <a:ea typeface="+mn-ea"/>
                          <a:cs typeface="+mn-cs"/>
                          <a:sym typeface="Calibri" panose="020F0502020204030204"/>
                        </a:rPr>
                        <a:t>1</a:t>
                      </a:r>
                      <a:r>
                        <a:rPr lang="zh-CN" altLang="en-US" sz="1400" b="0" i="0" u="none" strike="noStrike" cap="none" spc="0" baseline="0" dirty="0">
                          <a:solidFill>
                            <a:schemeClr val="tx1"/>
                          </a:solidFill>
                          <a:effectLst/>
                          <a:uFillTx/>
                          <a:latin typeface="+mn-lt"/>
                          <a:ea typeface="+mn-ea"/>
                          <a:cs typeface="+mn-cs"/>
                          <a:sym typeface="Calibri" panose="020F0502020204030204"/>
                        </a:rPr>
                        <a:t>或者</a:t>
                      </a:r>
                      <a:r>
                        <a:rPr lang="en-US" altLang="zh-CN" sz="1400" b="0" i="0" u="none" strike="noStrike" cap="none" spc="0" baseline="0" dirty="0">
                          <a:solidFill>
                            <a:schemeClr val="tx1"/>
                          </a:solidFill>
                          <a:effectLst/>
                          <a:uFillTx/>
                          <a:latin typeface="+mn-lt"/>
                          <a:ea typeface="+mn-ea"/>
                          <a:cs typeface="+mn-cs"/>
                          <a:sym typeface="Calibri" panose="020F0502020204030204"/>
                        </a:rPr>
                        <a:t>0</a:t>
                      </a:r>
                    </a:p>
                  </a:txBody>
                  <a:tcPr marL="4763" marR="4763" marT="4763" marB="0" anchor="b"/>
                </a:tc>
                <a:extLst>
                  <a:ext uri="{0D108BD9-81ED-4DB2-BD59-A6C34878D82A}">
                    <a16:rowId xmlns:a16="http://schemas.microsoft.com/office/drawing/2014/main" val="2222747854"/>
                  </a:ext>
                </a:extLst>
              </a:tr>
              <a:tr h="298629">
                <a:tc>
                  <a:txBody>
                    <a:bodyPr/>
                    <a:lstStyle/>
                    <a:p>
                      <a:pPr marL="0" marR="0" indent="0" algn="l" defTabSz="914400" rtl="0" eaLnBrk="1" fontAlgn="b" latinLnBrk="0" hangingPunct="1">
                        <a:lnSpc>
                          <a:spcPct val="100000"/>
                        </a:lnSpc>
                        <a:spcBef>
                          <a:spcPts val="0"/>
                        </a:spcBef>
                        <a:spcAft>
                          <a:spcPts val="0"/>
                        </a:spcAft>
                        <a:buClrTx/>
                        <a:buSzTx/>
                        <a:buFontTx/>
                        <a:buNone/>
                      </a:pPr>
                      <a:r>
                        <a:rPr lang="en-US" sz="1400" b="0" i="0" u="none" strike="noStrike" cap="none" spc="0" baseline="0">
                          <a:solidFill>
                            <a:schemeClr val="tx1"/>
                          </a:solidFill>
                          <a:effectLst/>
                          <a:uFillTx/>
                          <a:latin typeface="+mn-lt"/>
                          <a:ea typeface="+mn-ea"/>
                          <a:cs typeface="+mn-cs"/>
                          <a:sym typeface="Calibri" panose="020F0502020204030204"/>
                        </a:rPr>
                        <a:t>_c39]</a:t>
                      </a:r>
                    </a:p>
                  </a:txBody>
                  <a:tcPr marL="4763" marR="4763" marT="4763" marB="0" anchor="b"/>
                </a:tc>
                <a:tc>
                  <a:txBody>
                    <a:bodyPr/>
                    <a:lstStyle/>
                    <a:p>
                      <a:pPr marL="0" marR="0" indent="0" algn="l" defTabSz="914400" rtl="0" eaLnBrk="1" fontAlgn="b" latinLnBrk="0" hangingPunct="1">
                        <a:lnSpc>
                          <a:spcPct val="100000"/>
                        </a:lnSpc>
                        <a:spcBef>
                          <a:spcPts val="0"/>
                        </a:spcBef>
                        <a:spcAft>
                          <a:spcPts val="0"/>
                        </a:spcAft>
                        <a:buClrTx/>
                        <a:buSzTx/>
                        <a:buFontTx/>
                        <a:buNone/>
                      </a:pPr>
                      <a:r>
                        <a:rPr lang="zh-CN" altLang="en-US" sz="1400" b="0" i="0" u="none" strike="noStrike" cap="none" spc="0" baseline="0" dirty="0">
                          <a:solidFill>
                            <a:schemeClr val="tx1"/>
                          </a:solidFill>
                          <a:effectLst/>
                          <a:uFillTx/>
                          <a:latin typeface="+mn-lt"/>
                          <a:ea typeface="+mn-ea"/>
                          <a:cs typeface="+mn-cs"/>
                          <a:sym typeface="Calibri" panose="020F0502020204030204"/>
                        </a:rPr>
                        <a:t>无意义</a:t>
                      </a:r>
                    </a:p>
                  </a:txBody>
                  <a:tcPr marL="4763" marR="4763" marT="4763" marB="0" anchor="b"/>
                </a:tc>
                <a:extLst>
                  <a:ext uri="{0D108BD9-81ED-4DB2-BD59-A6C34878D82A}">
                    <a16:rowId xmlns:a16="http://schemas.microsoft.com/office/drawing/2014/main" val="3400615767"/>
                  </a:ext>
                </a:extLst>
              </a:tr>
            </a:tbl>
          </a:graphicData>
        </a:graphic>
      </p:graphicFrame>
      <p:sp>
        <p:nvSpPr>
          <p:cNvPr id="5" name="文本占位符 3">
            <a:extLst>
              <a:ext uri="{FF2B5EF4-FFF2-40B4-BE49-F238E27FC236}">
                <a16:creationId xmlns:a16="http://schemas.microsoft.com/office/drawing/2014/main" id="{4E5664DB-5C41-463D-9536-24A34FC1C58F}"/>
              </a:ext>
            </a:extLst>
          </p:cNvPr>
          <p:cNvSpPr>
            <a:spLocks noGrp="1"/>
          </p:cNvSpPr>
          <p:nvPr>
            <p:ph type="body" idx="1"/>
          </p:nvPr>
        </p:nvSpPr>
        <p:spPr>
          <a:xfrm>
            <a:off x="6234582" y="3851071"/>
            <a:ext cx="4927220" cy="1784228"/>
          </a:xfrm>
        </p:spPr>
        <p:txBody>
          <a:bodyPr>
            <a:noAutofit/>
          </a:bodyPr>
          <a:lstStyle/>
          <a:p>
            <a:pPr marL="0" indent="0">
              <a:lnSpc>
                <a:spcPct val="170000"/>
              </a:lnSpc>
              <a:buNone/>
            </a:pPr>
            <a:r>
              <a:rPr lang="zh-CN" altLang="en-US" sz="1800" dirty="0">
                <a:ea typeface="宋体" panose="02010600030101010101" pitchFamily="2" charset="-122"/>
                <a:sym typeface="+mn-ea"/>
              </a:rPr>
              <a:t>评测标准：</a:t>
            </a:r>
            <a:r>
              <a:rPr lang="en-US" altLang="zh-CN" sz="1800" dirty="0">
                <a:ea typeface="宋体" panose="02010600030101010101" pitchFamily="2" charset="-122"/>
                <a:sym typeface="+mn-ea"/>
              </a:rPr>
              <a:t>AUC</a:t>
            </a:r>
          </a:p>
        </p:txBody>
      </p:sp>
      <p:pic>
        <p:nvPicPr>
          <p:cNvPr id="3" name="图片 2">
            <a:extLst>
              <a:ext uri="{FF2B5EF4-FFF2-40B4-BE49-F238E27FC236}">
                <a16:creationId xmlns:a16="http://schemas.microsoft.com/office/drawing/2014/main" id="{3FBB6A3A-D5B7-4160-846C-6846E00CEE10}"/>
              </a:ext>
            </a:extLst>
          </p:cNvPr>
          <p:cNvPicPr>
            <a:picLocks noChangeAspect="1"/>
          </p:cNvPicPr>
          <p:nvPr/>
        </p:nvPicPr>
        <p:blipFill>
          <a:blip r:embed="rId3"/>
          <a:stretch>
            <a:fillRect/>
          </a:stretch>
        </p:blipFill>
        <p:spPr>
          <a:xfrm>
            <a:off x="8288929" y="3976789"/>
            <a:ext cx="3443313" cy="2814658"/>
          </a:xfrm>
          <a:prstGeom prst="rect">
            <a:avLst/>
          </a:prstGeom>
        </p:spPr>
      </p:pic>
    </p:spTree>
    <p:custDataLst>
      <p:tags r:id="rId1"/>
    </p:custDataLst>
    <p:extLst>
      <p:ext uri="{BB962C8B-B14F-4D97-AF65-F5344CB8AC3E}">
        <p14:creationId xmlns:p14="http://schemas.microsoft.com/office/powerpoint/2010/main" val="73566527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6100472" cy="4940935"/>
          </a:xfrm>
        </p:spPr>
        <p:txBody>
          <a:bodyPr>
            <a:noAutofit/>
          </a:bodyPr>
          <a:lstStyle/>
          <a:p>
            <a:pPr marL="0" indent="0">
              <a:lnSpc>
                <a:spcPct val="170000"/>
              </a:lnSpc>
              <a:buNone/>
            </a:pPr>
            <a:r>
              <a:rPr lang="en-US" altLang="zh-CN" sz="1800" dirty="0">
                <a:ea typeface="宋体" panose="02010600030101010101" pitchFamily="2" charset="-122"/>
                <a:sym typeface="+mn-ea"/>
              </a:rPr>
              <a:t>Step1</a:t>
            </a:r>
            <a:r>
              <a:rPr lang="zh-CN" altLang="en-US" sz="1800" dirty="0">
                <a:ea typeface="宋体" panose="02010600030101010101" pitchFamily="2" charset="-122"/>
                <a:sym typeface="+mn-ea"/>
              </a:rPr>
              <a:t>，数据加载</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Step2</a:t>
            </a:r>
            <a:r>
              <a:rPr lang="zh-CN" altLang="en-US" sz="1800" dirty="0">
                <a:ea typeface="宋体" panose="02010600030101010101" pitchFamily="2" charset="-122"/>
                <a:sym typeface="+mn-ea"/>
              </a:rPr>
              <a:t>，数据探索（缺失值，唯一值个数）</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Step3</a:t>
            </a:r>
            <a:r>
              <a:rPr lang="zh-CN" altLang="en-US" sz="1800" dirty="0">
                <a:ea typeface="宋体" panose="02010600030101010101" pitchFamily="2" charset="-122"/>
                <a:sym typeface="+mn-ea"/>
              </a:rPr>
              <a:t>，特征工程</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）日期类型字段</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）分类字段处理</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）是否构造新特征</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Step4</a:t>
            </a:r>
            <a:r>
              <a:rPr lang="zh-CN" altLang="en-US" sz="1800" dirty="0">
                <a:ea typeface="宋体" panose="02010600030101010101" pitchFamily="2" charset="-122"/>
                <a:sym typeface="+mn-ea"/>
              </a:rPr>
              <a:t>，机器学习神器使用</a:t>
            </a:r>
            <a:endParaRPr lang="en-US" altLang="zh-CN" sz="1800" dirty="0">
              <a:ea typeface="宋体" panose="02010600030101010101" pitchFamily="2" charset="-122"/>
              <a:sym typeface="+mn-ea"/>
            </a:endParaRPr>
          </a:p>
          <a:p>
            <a:pPr marL="0" indent="0">
              <a:lnSpc>
                <a:spcPct val="170000"/>
              </a:lnSpc>
              <a:buNone/>
            </a:pPr>
            <a:r>
              <a:rPr lang="en-US" altLang="zh-CN" sz="1800" dirty="0" err="1">
                <a:ea typeface="宋体" panose="02010600030101010101" pitchFamily="2" charset="-122"/>
                <a:sym typeface="+mn-ea"/>
              </a:rPr>
              <a:t>XGBoost</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LightGBM</a:t>
            </a:r>
            <a:r>
              <a:rPr lang="en-US" altLang="zh-CN" sz="1800" dirty="0">
                <a:ea typeface="宋体" panose="02010600030101010101" pitchFamily="2" charset="-122"/>
                <a:sym typeface="+mn-ea"/>
              </a:rPr>
              <a:t>, </a:t>
            </a:r>
            <a:r>
              <a:rPr lang="en-US" altLang="zh-CN" sz="1800" dirty="0" err="1">
                <a:ea typeface="宋体" panose="02010600030101010101" pitchFamily="2" charset="-122"/>
                <a:sym typeface="+mn-ea"/>
              </a:rPr>
              <a:t>CatBoost</a:t>
            </a:r>
            <a:endParaRPr lang="zh-CN" altLang="en-US"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Step5</a:t>
            </a:r>
            <a:r>
              <a:rPr lang="zh-CN" altLang="en-US" sz="1800" dirty="0">
                <a:ea typeface="宋体" panose="02010600030101010101" pitchFamily="2" charset="-122"/>
                <a:sym typeface="+mn-ea"/>
              </a:rPr>
              <a:t>，五折子模型融合</a:t>
            </a:r>
            <a:endParaRPr lang="en-US" altLang="zh-CN" sz="1800" dirty="0">
              <a:ea typeface="宋体" panose="02010600030101010101" pitchFamily="2" charset="-122"/>
              <a:sym typeface="+mn-ea"/>
            </a:endParaRPr>
          </a:p>
        </p:txBody>
      </p:sp>
      <p:sp>
        <p:nvSpPr>
          <p:cNvPr id="5" name="文本占位符 3">
            <a:extLst>
              <a:ext uri="{FF2B5EF4-FFF2-40B4-BE49-F238E27FC236}">
                <a16:creationId xmlns:a16="http://schemas.microsoft.com/office/drawing/2014/main" id="{02F61775-64CE-4A29-B6B3-2A3C06D0D14B}"/>
              </a:ext>
            </a:extLst>
          </p:cNvPr>
          <p:cNvSpPr txBox="1">
            <a:spLocks/>
          </p:cNvSpPr>
          <p:nvPr/>
        </p:nvSpPr>
        <p:spPr>
          <a:xfrm>
            <a:off x="7156822" y="5882527"/>
            <a:ext cx="3983319" cy="483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Font typeface="Arial" panose="020B0604020202020204"/>
              <a:buNone/>
            </a:pPr>
            <a:r>
              <a:rPr lang="en-US" altLang="zh-CN" sz="1800" dirty="0">
                <a:ea typeface="宋体" panose="02010600030101010101" pitchFamily="2" charset="-122"/>
                <a:sym typeface="+mn-ea"/>
              </a:rPr>
              <a:t>sample_submission.csv</a:t>
            </a:r>
            <a:r>
              <a:rPr lang="zh-CN" altLang="en-US" sz="1800" dirty="0">
                <a:ea typeface="宋体" panose="02010600030101010101" pitchFamily="2" charset="-122"/>
                <a:sym typeface="+mn-ea"/>
              </a:rPr>
              <a:t>，提交预测结果</a:t>
            </a:r>
            <a:endParaRPr lang="en-US" altLang="zh-CN" sz="1800" dirty="0">
              <a:ea typeface="宋体" panose="02010600030101010101" pitchFamily="2" charset="-122"/>
              <a:sym typeface="+mn-ea"/>
            </a:endParaRPr>
          </a:p>
        </p:txBody>
      </p:sp>
      <p:graphicFrame>
        <p:nvGraphicFramePr>
          <p:cNvPr id="2" name="表格 1">
            <a:extLst>
              <a:ext uri="{FF2B5EF4-FFF2-40B4-BE49-F238E27FC236}">
                <a16:creationId xmlns:a16="http://schemas.microsoft.com/office/drawing/2014/main" id="{7A495CDC-C4F7-451A-98DB-0EC4D7625B2C}"/>
              </a:ext>
            </a:extLst>
          </p:cNvPr>
          <p:cNvGraphicFramePr>
            <a:graphicFrameLocks noGrp="1"/>
          </p:cNvGraphicFramePr>
          <p:nvPr/>
        </p:nvGraphicFramePr>
        <p:xfrm>
          <a:off x="7237506" y="1391311"/>
          <a:ext cx="3460376" cy="4358049"/>
        </p:xfrm>
        <a:graphic>
          <a:graphicData uri="http://schemas.openxmlformats.org/drawingml/2006/table">
            <a:tbl>
              <a:tblPr/>
              <a:tblGrid>
                <a:gridCol w="1730188">
                  <a:extLst>
                    <a:ext uri="{9D8B030D-6E8A-4147-A177-3AD203B41FA5}">
                      <a16:colId xmlns:a16="http://schemas.microsoft.com/office/drawing/2014/main" val="362903828"/>
                    </a:ext>
                  </a:extLst>
                </a:gridCol>
                <a:gridCol w="1730188">
                  <a:extLst>
                    <a:ext uri="{9D8B030D-6E8A-4147-A177-3AD203B41FA5}">
                      <a16:colId xmlns:a16="http://schemas.microsoft.com/office/drawing/2014/main" val="4029608709"/>
                    </a:ext>
                  </a:extLst>
                </a:gridCol>
              </a:tblGrid>
              <a:tr h="261201">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policy_number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err="1">
                          <a:solidFill>
                            <a:srgbClr val="000000"/>
                          </a:solidFill>
                          <a:effectLst/>
                          <a:latin typeface="等线" panose="02010600030101010101" pitchFamily="2" charset="-122"/>
                          <a:ea typeface="等线" panose="02010600030101010101" pitchFamily="2" charset="-122"/>
                        </a:rPr>
                        <a:t>fraud_reported</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5998867"/>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698589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5607045"/>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287489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208724"/>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211578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027815"/>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807369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3378897"/>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830878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836840"/>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265093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363848"/>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760700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8581087"/>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447226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692854"/>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695117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139851"/>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247116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725610"/>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818167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8172001"/>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650026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7128925"/>
                  </a:ext>
                </a:extLst>
              </a:tr>
              <a:tr h="292632">
                <a:tc>
                  <a:txBody>
                    <a:bodyPr/>
                    <a:lstStyle/>
                    <a:p>
                      <a:pPr algn="ctr" fontAlgn="ctr"/>
                      <a:r>
                        <a:rPr lang="en-US" altLang="zh-CN"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rPr>
                        <a:t>……</a:t>
                      </a:r>
                      <a:endParaRPr lang="en-US" sz="1400" b="0" i="0" u="none" strike="noStrike" cap="none" spc="0" baseline="0" dirty="0">
                        <a:solidFill>
                          <a:srgbClr val="000000"/>
                        </a:solidFill>
                        <a:effectLst/>
                        <a:uFillTx/>
                        <a:latin typeface="等线" panose="02010600030101010101" pitchFamily="2" charset="-122"/>
                        <a:ea typeface="等线" panose="02010600030101010101" pitchFamily="2" charset="-122"/>
                        <a:cs typeface="+mn-cs"/>
                        <a:sym typeface="Calibri" panose="020F0502020204030204"/>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761110"/>
                  </a:ext>
                </a:extLst>
              </a:tr>
              <a:tr h="292632">
                <a:tc>
                  <a:txBody>
                    <a:bodyPr/>
                    <a:lstStyle/>
                    <a:p>
                      <a:pPr algn="ctr" fontAlgn="ctr"/>
                      <a:r>
                        <a:rPr lang="en-US" sz="1400" b="0" i="0" u="none" strike="noStrike" dirty="0">
                          <a:solidFill>
                            <a:srgbClr val="000000"/>
                          </a:solidFill>
                          <a:effectLst/>
                          <a:latin typeface="等线" panose="02010600030101010101" pitchFamily="2" charset="-122"/>
                          <a:ea typeface="等线" panose="02010600030101010101" pitchFamily="2" charset="-122"/>
                        </a:rPr>
                        <a:t>914815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541614"/>
                  </a:ext>
                </a:extLst>
              </a:tr>
            </a:tbl>
          </a:graphicData>
        </a:graphic>
      </p:graphicFrame>
    </p:spTree>
    <p:custDataLst>
      <p:tags r:id="rId1"/>
    </p:custDataLst>
    <p:extLst>
      <p:ext uri="{BB962C8B-B14F-4D97-AF65-F5344CB8AC3E}">
        <p14:creationId xmlns:p14="http://schemas.microsoft.com/office/powerpoint/2010/main" val="409192595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6100472" cy="4940935"/>
          </a:xfrm>
        </p:spPr>
        <p:txBody>
          <a:bodyPr>
            <a:noAutofit/>
          </a:bodyPr>
          <a:lstStyle/>
          <a:p>
            <a:pPr marL="0" indent="0">
              <a:lnSpc>
                <a:spcPct val="170000"/>
              </a:lnSpc>
              <a:buNone/>
            </a:pPr>
            <a:r>
              <a:rPr lang="zh-CN" altLang="en-US" sz="1800" dirty="0">
                <a:ea typeface="宋体" panose="02010600030101010101" pitchFamily="2" charset="-122"/>
                <a:sym typeface="+mn-ea"/>
              </a:rPr>
              <a:t>查看唯一值个数</a:t>
            </a:r>
            <a:endParaRPr lang="en-US" altLang="zh-CN" sz="1800" dirty="0">
              <a:ea typeface="宋体" panose="02010600030101010101" pitchFamily="2" charset="-122"/>
              <a:sym typeface="+mn-ea"/>
            </a:endParaRPr>
          </a:p>
          <a:p>
            <a:pPr marL="0" indent="0">
              <a:lnSpc>
                <a:spcPct val="17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）唯一值个数很少，比如为</a:t>
            </a:r>
            <a:r>
              <a:rPr lang="en-US" altLang="zh-CN" sz="1800" dirty="0">
                <a:ea typeface="宋体" panose="02010600030101010101" pitchFamily="2" charset="-122"/>
                <a:sym typeface="+mn-ea"/>
              </a:rPr>
              <a:t>0</a:t>
            </a:r>
          </a:p>
          <a:p>
            <a:pPr marL="0" indent="0">
              <a:lnSpc>
                <a:spcPct val="17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）唯一值个数很多，比如为</a:t>
            </a:r>
            <a:r>
              <a:rPr lang="en-US" altLang="zh-CN" sz="1800" dirty="0">
                <a:ea typeface="宋体" panose="02010600030101010101" pitchFamily="2" charset="-122"/>
                <a:sym typeface="+mn-ea"/>
              </a:rPr>
              <a:t>1000</a:t>
            </a:r>
          </a:p>
          <a:p>
            <a:pPr marL="0" indent="0">
              <a:lnSpc>
                <a:spcPct val="170000"/>
              </a:lnSpc>
              <a:buNone/>
            </a:pPr>
            <a:r>
              <a:rPr lang="en-US" altLang="zh-CN" sz="1800" dirty="0">
                <a:solidFill>
                  <a:srgbClr val="FF0000"/>
                </a:solidFill>
                <a:ea typeface="宋体" panose="02010600030101010101" pitchFamily="2" charset="-122"/>
                <a:sym typeface="+mn-ea"/>
              </a:rPr>
              <a:t>Thinking</a:t>
            </a:r>
            <a:r>
              <a:rPr lang="zh-CN" altLang="en-US" sz="1800" dirty="0">
                <a:solidFill>
                  <a:srgbClr val="FF0000"/>
                </a:solidFill>
                <a:ea typeface="宋体" panose="02010600030101010101" pitchFamily="2" charset="-122"/>
                <a:sym typeface="+mn-ea"/>
              </a:rPr>
              <a:t>：对于唯一值个数</a:t>
            </a:r>
            <a:r>
              <a:rPr lang="en-US" altLang="zh-CN" sz="1800" dirty="0">
                <a:solidFill>
                  <a:srgbClr val="FF0000"/>
                </a:solidFill>
                <a:ea typeface="宋体" panose="02010600030101010101" pitchFamily="2" charset="-122"/>
                <a:sym typeface="+mn-ea"/>
              </a:rPr>
              <a:t>=1000</a:t>
            </a:r>
            <a:r>
              <a:rPr lang="zh-CN" altLang="en-US" sz="1800" dirty="0">
                <a:solidFill>
                  <a:srgbClr val="FF0000"/>
                </a:solidFill>
                <a:ea typeface="宋体" panose="02010600030101010101" pitchFamily="2" charset="-122"/>
                <a:sym typeface="+mn-ea"/>
              </a:rPr>
              <a:t>的字段，如何处理？</a:t>
            </a:r>
            <a:endParaRPr lang="en-US" altLang="zh-CN" sz="1800" dirty="0">
              <a:solidFill>
                <a:srgbClr val="FF0000"/>
              </a:solidFill>
              <a:ea typeface="宋体" panose="02010600030101010101" pitchFamily="2" charset="-122"/>
              <a:sym typeface="+mn-ea"/>
            </a:endParaRPr>
          </a:p>
          <a:p>
            <a:pPr marL="0" indent="0">
              <a:lnSpc>
                <a:spcPct val="170000"/>
              </a:lnSpc>
              <a:buNone/>
            </a:pPr>
            <a:r>
              <a:rPr lang="en-US" altLang="zh-CN" sz="1800" dirty="0">
                <a:solidFill>
                  <a:schemeClr val="tx1"/>
                </a:solidFill>
                <a:ea typeface="宋体" panose="02010600030101010101" pitchFamily="2" charset="-122"/>
                <a:sym typeface="+mn-ea"/>
              </a:rPr>
              <a:t>data['</a:t>
            </a:r>
            <a:r>
              <a:rPr lang="en-US" altLang="zh-CN" sz="1800" dirty="0" err="1">
                <a:solidFill>
                  <a:schemeClr val="tx1"/>
                </a:solidFill>
                <a:ea typeface="宋体" panose="02010600030101010101" pitchFamily="2" charset="-122"/>
                <a:sym typeface="+mn-ea"/>
              </a:rPr>
              <a:t>incident_location</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value_counts</a:t>
            </a:r>
            <a:r>
              <a:rPr lang="en-US" altLang="zh-CN" sz="1800" dirty="0">
                <a:solidFill>
                  <a:schemeClr val="tx1"/>
                </a:solidFill>
                <a:ea typeface="宋体" panose="02010600030101010101" pitchFamily="2" charset="-122"/>
                <a:sym typeface="+mn-ea"/>
              </a:rPr>
              <a:t>()</a:t>
            </a:r>
          </a:p>
          <a:p>
            <a:pPr marL="0" indent="0">
              <a:lnSpc>
                <a:spcPct val="170000"/>
              </a:lnSpc>
              <a:buNone/>
            </a:pPr>
            <a:r>
              <a:rPr lang="en-US" altLang="zh-CN" sz="1800" dirty="0">
                <a:solidFill>
                  <a:schemeClr val="tx1"/>
                </a:solidFill>
                <a:ea typeface="宋体" panose="02010600030101010101" pitchFamily="2" charset="-122"/>
                <a:sym typeface="+mn-ea"/>
              </a:rPr>
              <a:t>7082 Oak Ridge      1</a:t>
            </a:r>
          </a:p>
          <a:p>
            <a:pPr marL="0" indent="0">
              <a:lnSpc>
                <a:spcPct val="170000"/>
              </a:lnSpc>
              <a:buNone/>
            </a:pPr>
            <a:r>
              <a:rPr lang="en-US" altLang="zh-CN" sz="1800" dirty="0">
                <a:solidFill>
                  <a:schemeClr val="tx1"/>
                </a:solidFill>
                <a:ea typeface="宋体" panose="02010600030101010101" pitchFamily="2" charset="-122"/>
                <a:sym typeface="+mn-ea"/>
              </a:rPr>
              <a:t>8872 Oak Ridge      1</a:t>
            </a:r>
          </a:p>
          <a:p>
            <a:pPr marL="0" indent="0">
              <a:lnSpc>
                <a:spcPct val="170000"/>
              </a:lnSpc>
              <a:buNone/>
            </a:pPr>
            <a:r>
              <a:rPr lang="en-US" altLang="zh-CN" sz="1800" dirty="0">
                <a:solidFill>
                  <a:schemeClr val="tx1"/>
                </a:solidFill>
                <a:ea typeface="宋体" panose="02010600030101010101" pitchFamily="2" charset="-122"/>
                <a:sym typeface="+mn-ea"/>
              </a:rPr>
              <a:t>8215 Flute Drive    1</a:t>
            </a:r>
          </a:p>
          <a:p>
            <a:pPr marL="0" indent="0">
              <a:lnSpc>
                <a:spcPct val="170000"/>
              </a:lnSpc>
              <a:buNone/>
            </a:pPr>
            <a:r>
              <a:rPr lang="en-US" altLang="zh-CN" sz="1800" dirty="0">
                <a:solidFill>
                  <a:schemeClr val="tx1"/>
                </a:solidFill>
                <a:ea typeface="宋体" panose="02010600030101010101" pitchFamily="2" charset="-122"/>
                <a:sym typeface="+mn-ea"/>
              </a:rPr>
              <a:t>……</a:t>
            </a:r>
          </a:p>
        </p:txBody>
      </p:sp>
      <p:pic>
        <p:nvPicPr>
          <p:cNvPr id="6" name="图片 5">
            <a:extLst>
              <a:ext uri="{FF2B5EF4-FFF2-40B4-BE49-F238E27FC236}">
                <a16:creationId xmlns:a16="http://schemas.microsoft.com/office/drawing/2014/main" id="{2A05B2CB-4181-49D7-ACD0-AF34EFB1E405}"/>
              </a:ext>
            </a:extLst>
          </p:cNvPr>
          <p:cNvPicPr>
            <a:picLocks noChangeAspect="1"/>
          </p:cNvPicPr>
          <p:nvPr/>
        </p:nvPicPr>
        <p:blipFill>
          <a:blip r:embed="rId3"/>
          <a:stretch>
            <a:fillRect/>
          </a:stretch>
        </p:blipFill>
        <p:spPr>
          <a:xfrm>
            <a:off x="9105837" y="1455420"/>
            <a:ext cx="2028840" cy="4853023"/>
          </a:xfrm>
          <a:prstGeom prst="rect">
            <a:avLst/>
          </a:prstGeom>
        </p:spPr>
      </p:pic>
    </p:spTree>
    <p:custDataLst>
      <p:tags r:id="rId1"/>
    </p:custDataLst>
    <p:extLst>
      <p:ext uri="{BB962C8B-B14F-4D97-AF65-F5344CB8AC3E}">
        <p14:creationId xmlns:p14="http://schemas.microsoft.com/office/powerpoint/2010/main" val="23936289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Case</a:t>
            </a:r>
            <a:r>
              <a:rPr lang="zh-CN" altLang="en-US" dirty="0">
                <a:ea typeface="宋体" panose="02010600030101010101" pitchFamily="2" charset="-122"/>
              </a:rPr>
              <a:t>：保险反欺诈预测</a:t>
            </a:r>
            <a:endParaRPr lang="zh-CN" dirty="0">
              <a:ea typeface="宋体" panose="02010600030101010101" pitchFamily="2" charset="-122"/>
            </a:endParaRPr>
          </a:p>
        </p:txBody>
      </p:sp>
      <p:sp>
        <p:nvSpPr>
          <p:cNvPr id="4" name="文本占位符 3"/>
          <p:cNvSpPr>
            <a:spLocks noGrp="1"/>
          </p:cNvSpPr>
          <p:nvPr>
            <p:ph type="body" idx="1"/>
          </p:nvPr>
        </p:nvSpPr>
        <p:spPr>
          <a:xfrm>
            <a:off x="551340" y="1455420"/>
            <a:ext cx="3817460" cy="4940935"/>
          </a:xfrm>
        </p:spPr>
        <p:txBody>
          <a:bodyPr>
            <a:noAutofit/>
          </a:bodyPr>
          <a:lstStyle/>
          <a:p>
            <a:pPr marL="0" indent="0">
              <a:lnSpc>
                <a:spcPct val="170000"/>
              </a:lnSpc>
              <a:buNone/>
            </a:pPr>
            <a:r>
              <a:rPr lang="zh-CN" altLang="en-US" sz="1800" dirty="0">
                <a:ea typeface="宋体" panose="02010600030101010101" pitchFamily="2" charset="-122"/>
                <a:sym typeface="+mn-ea"/>
              </a:rPr>
              <a:t>可视化探索：</a:t>
            </a: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检查数据集是否平衡</a:t>
            </a: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查看被保人兴趣与欺诈之间的关系</a:t>
            </a:r>
            <a:endParaRPr lang="en-US" altLang="zh-CN" sz="1800" dirty="0">
              <a:ea typeface="宋体" panose="02010600030101010101" pitchFamily="2" charset="-122"/>
              <a:sym typeface="+mn-ea"/>
            </a:endParaRPr>
          </a:p>
          <a:p>
            <a:pPr>
              <a:lnSpc>
                <a:spcPct val="170000"/>
              </a:lnSpc>
            </a:pPr>
            <a:r>
              <a:rPr lang="zh-CN" altLang="en-US" sz="1800" dirty="0">
                <a:ea typeface="宋体" panose="02010600030101010101" pitchFamily="2" charset="-122"/>
                <a:sym typeface="+mn-ea"/>
              </a:rPr>
              <a:t>汽车品牌 与 欺诈之间的关系</a:t>
            </a:r>
            <a:endParaRPr lang="en-US" altLang="zh-CN" sz="1800" dirty="0">
              <a:ea typeface="宋体" panose="02010600030101010101" pitchFamily="2" charset="-122"/>
              <a:sym typeface="+mn-ea"/>
            </a:endParaRPr>
          </a:p>
        </p:txBody>
      </p:sp>
      <p:pic>
        <p:nvPicPr>
          <p:cNvPr id="3" name="图片 2">
            <a:extLst>
              <a:ext uri="{FF2B5EF4-FFF2-40B4-BE49-F238E27FC236}">
                <a16:creationId xmlns:a16="http://schemas.microsoft.com/office/drawing/2014/main" id="{5328D794-421B-4F37-B852-CC2343106363}"/>
              </a:ext>
            </a:extLst>
          </p:cNvPr>
          <p:cNvPicPr>
            <a:picLocks noChangeAspect="1"/>
          </p:cNvPicPr>
          <p:nvPr/>
        </p:nvPicPr>
        <p:blipFill>
          <a:blip r:embed="rId3"/>
          <a:stretch>
            <a:fillRect/>
          </a:stretch>
        </p:blipFill>
        <p:spPr>
          <a:xfrm>
            <a:off x="4356847" y="1994073"/>
            <a:ext cx="7823200" cy="3889202"/>
          </a:xfrm>
          <a:prstGeom prst="rect">
            <a:avLst/>
          </a:prstGeom>
        </p:spPr>
      </p:pic>
      <p:pic>
        <p:nvPicPr>
          <p:cNvPr id="7" name="图片 6">
            <a:extLst>
              <a:ext uri="{FF2B5EF4-FFF2-40B4-BE49-F238E27FC236}">
                <a16:creationId xmlns:a16="http://schemas.microsoft.com/office/drawing/2014/main" id="{ED300FD7-4B26-4941-BAAD-05E5D1BBB8CB}"/>
              </a:ext>
            </a:extLst>
          </p:cNvPr>
          <p:cNvPicPr>
            <a:picLocks noChangeAspect="1"/>
          </p:cNvPicPr>
          <p:nvPr/>
        </p:nvPicPr>
        <p:blipFill>
          <a:blip r:embed="rId4"/>
          <a:stretch>
            <a:fillRect/>
          </a:stretch>
        </p:blipFill>
        <p:spPr>
          <a:xfrm>
            <a:off x="449743" y="3977940"/>
            <a:ext cx="3771928" cy="2595581"/>
          </a:xfrm>
          <a:prstGeom prst="rect">
            <a:avLst/>
          </a:prstGeom>
        </p:spPr>
      </p:pic>
    </p:spTree>
    <p:custDataLst>
      <p:tags r:id="rId1"/>
    </p:custDataLst>
    <p:extLst>
      <p:ext uri="{BB962C8B-B14F-4D97-AF65-F5344CB8AC3E}">
        <p14:creationId xmlns:p14="http://schemas.microsoft.com/office/powerpoint/2010/main" val="365465126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f73a8944-1dc7-4ff7-bd58-aac5d93e4066}"/>
  <p:tag name="TABLE_SKINIDX" val="0"/>
  <p:tag name="TABLE_ENCOLOR" val="#FFFFFF"/>
</p:tagLst>
</file>

<file path=ppt/tags/tag3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2.xml><?xml version="1.0" encoding="utf-8"?>
<p:tagLst xmlns:a="http://schemas.openxmlformats.org/drawingml/2006/main" xmlns:r="http://schemas.openxmlformats.org/officeDocument/2006/relationships" xmlns:p="http://schemas.openxmlformats.org/presentationml/2006/main">
  <p:tag name="KSO_WM_UNIT_TABLE_BEAUTIFY" val="smartTable{5c0a0a51-0495-4c39-80ed-5284b118b62a}"/>
  <p:tag name="TABLE_SKINIDX" val="0"/>
  <p:tag name="TABLE_ENCOLOR" val="#FFFFFF"/>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9842b012-227e-49cc-b165-4661d973d7af}"/>
  <p:tag name="TABLE_SKINIDX" val="0"/>
  <p:tag name="TABLE_ENCOLOR" val="#FFFFFF"/>
</p:tagLst>
</file>

<file path=ppt/tags/tag3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5.xml><?xml version="1.0" encoding="utf-8"?>
<p:tagLst xmlns:a="http://schemas.openxmlformats.org/drawingml/2006/main" xmlns:r="http://schemas.openxmlformats.org/officeDocument/2006/relationships" xmlns:p="http://schemas.openxmlformats.org/presentationml/2006/main">
  <p:tag name="KSO_WM_UNIT_TABLE_BEAUTIFY" val="smartTable{94f46082-e474-41f4-8b30-d70c1726c4fd}"/>
  <p:tag name="TABLE_SKINIDX" val="0"/>
  <p:tag name="TABLE_ENCOLOR" val="#FFFFFF"/>
</p:tagLst>
</file>

<file path=ppt/tags/tag36.xml><?xml version="1.0" encoding="utf-8"?>
<p:tagLst xmlns:a="http://schemas.openxmlformats.org/drawingml/2006/main" xmlns:r="http://schemas.openxmlformats.org/officeDocument/2006/relationships" xmlns:p="http://schemas.openxmlformats.org/presentationml/2006/main">
  <p:tag name="KSO_WM_UNIT_TABLE_BEAUTIFY" val="smartTable{c5f3bb64-33c2-4f0b-adff-a63541bac2db}"/>
  <p:tag name="TABLE_SKINIDX" val="0"/>
  <p:tag name="TABLE_ENCOLOR" val="#FFFFFF"/>
</p:tagLst>
</file>

<file path=ppt/tags/tag3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233f98aa-8dbf-473f-a105-2e84bd6a85db}"/>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14185</TotalTime>
  <Words>5253</Words>
  <Application>Microsoft Office PowerPoint</Application>
  <PresentationFormat>宽屏</PresentationFormat>
  <Paragraphs>923</Paragraphs>
  <Slides>46</Slides>
  <Notes>18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5" baseType="lpstr">
      <vt:lpstr>PingFang SC</vt:lpstr>
      <vt:lpstr>等线</vt:lpstr>
      <vt:lpstr>宋体</vt:lpstr>
      <vt:lpstr>Arial</vt:lpstr>
      <vt:lpstr>Calibri</vt:lpstr>
      <vt:lpstr>Calibri Light</vt:lpstr>
      <vt:lpstr>Helvetica</vt:lpstr>
      <vt:lpstr>Office 主题​​</vt:lpstr>
      <vt:lpstr>Equation.KSEE3</vt:lpstr>
      <vt:lpstr>银行客户认购产品预测 Lesson 2</vt:lpstr>
      <vt:lpstr>学习方法</vt:lpstr>
      <vt:lpstr>&gt;&gt;   今天的学习目标</vt:lpstr>
      <vt:lpstr>1/2 AI大赛：保险反欺诈</vt:lpstr>
      <vt:lpstr>Case：保险反欺诈预测</vt:lpstr>
      <vt:lpstr>Case：保险反欺诈预测</vt:lpstr>
      <vt:lpstr>Case：保险反欺诈预测</vt:lpstr>
      <vt:lpstr>Case：保险反欺诈预测</vt:lpstr>
      <vt:lpstr>Case：保险反欺诈预测</vt:lpstr>
      <vt:lpstr>常用机器学习神器</vt:lpstr>
      <vt:lpstr>常用机器学习神器 LightGBM</vt:lpstr>
      <vt:lpstr>常用机器学习神器 XGBoost</vt:lpstr>
      <vt:lpstr>常用机器学习神器 XGBoost</vt:lpstr>
      <vt:lpstr>常用机器学习神器 XGBoost</vt:lpstr>
      <vt:lpstr>常用机器学习神器 CatBoost</vt:lpstr>
      <vt:lpstr>Case：保险反欺诈预测</vt:lpstr>
      <vt:lpstr>Case：保险反欺诈预测</vt:lpstr>
      <vt:lpstr>Case：保险反欺诈预测</vt:lpstr>
      <vt:lpstr>Case：保险反欺诈预测</vt:lpstr>
      <vt:lpstr>Case：保险反欺诈预测</vt:lpstr>
      <vt:lpstr>2/2 银行客户认购产品预测</vt:lpstr>
      <vt:lpstr>Case：银行客户认购产品预测</vt:lpstr>
      <vt:lpstr>Case：银行客户认购产品预测</vt:lpstr>
      <vt:lpstr>Case：银行客户认购产品预测</vt:lpstr>
      <vt:lpstr>DeepFM算法</vt:lpstr>
      <vt:lpstr>Case：银行客户认购产品预测</vt:lpstr>
      <vt:lpstr>Case：银行客户认购产品预测</vt:lpstr>
      <vt:lpstr>Case：银行客户认购产品预测</vt:lpstr>
      <vt:lpstr>Case：银行客户认购产品预测</vt:lpstr>
      <vt:lpstr>Case：银行客户认购产品预测</vt:lpstr>
      <vt:lpstr>Case：银行客户认购产品预测</vt:lpstr>
      <vt:lpstr>在线模型部署</vt:lpstr>
      <vt:lpstr>Thinking &amp; Action</vt:lpstr>
      <vt:lpstr>Thinking &amp; Action</vt:lpstr>
      <vt:lpstr>XGBoost</vt:lpstr>
      <vt:lpstr>XGBoost</vt:lpstr>
      <vt:lpstr>LightGBM</vt:lpstr>
      <vt:lpstr>LightGBM</vt:lpstr>
      <vt:lpstr>LightGBM</vt:lpstr>
      <vt:lpstr>LightGBM</vt:lpstr>
      <vt:lpstr>LightGBM</vt:lpstr>
      <vt:lpstr>LightGBM</vt:lpstr>
      <vt:lpstr>LightGBM工具</vt:lpstr>
      <vt:lpstr>LightGBM工具</vt:lpstr>
      <vt:lpstr>Thank You Using data to solve problems</vt:lpstr>
      <vt:lpstr>工作中的应用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Chen Yang</cp:lastModifiedBy>
  <cp:revision>3230</cp:revision>
  <dcterms:created xsi:type="dcterms:W3CDTF">2019-08-30T07:48:00Z</dcterms:created>
  <dcterms:modified xsi:type="dcterms:W3CDTF">2022-02-24T06:23:04Z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